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21386800"/>
  <p:notesSz cx="9926638" cy="6797675"/>
  <p:defaultTextStyle>
    <a:defPPr>
      <a:defRPr lang="en-US"/>
    </a:defPPr>
    <a:lvl1pPr algn="l" rtl="0" eaLnBrk="0" fontAlgn="base" hangingPunct="0">
      <a:spcBef>
        <a:spcPct val="0"/>
      </a:spcBef>
      <a:spcAft>
        <a:spcPct val="0"/>
      </a:spcAft>
      <a:defRPr sz="2100" kern="1200">
        <a:solidFill>
          <a:schemeClr val="tx1"/>
        </a:solidFill>
        <a:latin typeface="Arial" charset="0"/>
        <a:ea typeface="+mn-ea"/>
        <a:cs typeface="+mn-cs"/>
      </a:defRPr>
    </a:lvl1pPr>
    <a:lvl2pPr marL="293396" algn="l" rtl="0" eaLnBrk="0" fontAlgn="base" hangingPunct="0">
      <a:spcBef>
        <a:spcPct val="0"/>
      </a:spcBef>
      <a:spcAft>
        <a:spcPct val="0"/>
      </a:spcAft>
      <a:defRPr sz="2100" kern="1200">
        <a:solidFill>
          <a:schemeClr val="tx1"/>
        </a:solidFill>
        <a:latin typeface="Arial" charset="0"/>
        <a:ea typeface="+mn-ea"/>
        <a:cs typeface="+mn-cs"/>
      </a:defRPr>
    </a:lvl2pPr>
    <a:lvl3pPr marL="586775" algn="l" rtl="0" eaLnBrk="0" fontAlgn="base" hangingPunct="0">
      <a:spcBef>
        <a:spcPct val="0"/>
      </a:spcBef>
      <a:spcAft>
        <a:spcPct val="0"/>
      </a:spcAft>
      <a:defRPr sz="2100" kern="1200">
        <a:solidFill>
          <a:schemeClr val="tx1"/>
        </a:solidFill>
        <a:latin typeface="Arial" charset="0"/>
        <a:ea typeface="+mn-ea"/>
        <a:cs typeface="+mn-cs"/>
      </a:defRPr>
    </a:lvl3pPr>
    <a:lvl4pPr marL="880168" algn="l" rtl="0" eaLnBrk="0" fontAlgn="base" hangingPunct="0">
      <a:spcBef>
        <a:spcPct val="0"/>
      </a:spcBef>
      <a:spcAft>
        <a:spcPct val="0"/>
      </a:spcAft>
      <a:defRPr sz="2100" kern="1200">
        <a:solidFill>
          <a:schemeClr val="tx1"/>
        </a:solidFill>
        <a:latin typeface="Arial" charset="0"/>
        <a:ea typeface="+mn-ea"/>
        <a:cs typeface="+mn-cs"/>
      </a:defRPr>
    </a:lvl4pPr>
    <a:lvl5pPr marL="1173550" algn="l" rtl="0" eaLnBrk="0" fontAlgn="base" hangingPunct="0">
      <a:spcBef>
        <a:spcPct val="0"/>
      </a:spcBef>
      <a:spcAft>
        <a:spcPct val="0"/>
      </a:spcAft>
      <a:defRPr sz="2100" kern="1200">
        <a:solidFill>
          <a:schemeClr val="tx1"/>
        </a:solidFill>
        <a:latin typeface="Arial" charset="0"/>
        <a:ea typeface="+mn-ea"/>
        <a:cs typeface="+mn-cs"/>
      </a:defRPr>
    </a:lvl5pPr>
    <a:lvl6pPr marL="1466943" algn="l" defTabSz="586775" rtl="0" eaLnBrk="1" latinLnBrk="0" hangingPunct="1">
      <a:defRPr sz="2100" kern="1200">
        <a:solidFill>
          <a:schemeClr val="tx1"/>
        </a:solidFill>
        <a:latin typeface="Arial" charset="0"/>
        <a:ea typeface="+mn-ea"/>
        <a:cs typeface="+mn-cs"/>
      </a:defRPr>
    </a:lvl6pPr>
    <a:lvl7pPr marL="1760325" algn="l" defTabSz="586775" rtl="0" eaLnBrk="1" latinLnBrk="0" hangingPunct="1">
      <a:defRPr sz="2100" kern="1200">
        <a:solidFill>
          <a:schemeClr val="tx1"/>
        </a:solidFill>
        <a:latin typeface="Arial" charset="0"/>
        <a:ea typeface="+mn-ea"/>
        <a:cs typeface="+mn-cs"/>
      </a:defRPr>
    </a:lvl7pPr>
    <a:lvl8pPr marL="2053715" algn="l" defTabSz="586775" rtl="0" eaLnBrk="1" latinLnBrk="0" hangingPunct="1">
      <a:defRPr sz="2100" kern="1200">
        <a:solidFill>
          <a:schemeClr val="tx1"/>
        </a:solidFill>
        <a:latin typeface="Arial" charset="0"/>
        <a:ea typeface="+mn-ea"/>
        <a:cs typeface="+mn-cs"/>
      </a:defRPr>
    </a:lvl8pPr>
    <a:lvl9pPr marL="2347102" algn="l" defTabSz="586775" rtl="0" eaLnBrk="1" latinLnBrk="0" hangingPunct="1">
      <a:defRPr sz="2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736">
          <p15:clr>
            <a:srgbClr val="A4A3A4"/>
          </p15:clr>
        </p15:guide>
        <p15:guide id="2" pos="95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AEAEA"/>
    <a:srgbClr val="990033"/>
    <a:srgbClr val="640021"/>
    <a:srgbClr val="666633"/>
    <a:srgbClr val="A6A452"/>
    <a:srgbClr val="B3D9FF"/>
    <a:srgbClr val="B400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79" autoAdjust="0"/>
  </p:normalViewPr>
  <p:slideViewPr>
    <p:cSldViewPr>
      <p:cViewPr varScale="1">
        <p:scale>
          <a:sx n="37" d="100"/>
          <a:sy n="37" d="100"/>
        </p:scale>
        <p:origin x="1950" y="210"/>
      </p:cViewPr>
      <p:guideLst>
        <p:guide orient="horz" pos="6736"/>
        <p:guide pos="953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5011" y="3500357"/>
            <a:ext cx="22709983" cy="7445379"/>
          </a:xfrm>
          <a:prstGeom prst="rect">
            <a:avLst/>
          </a:prstGeom>
        </p:spPr>
        <p:txBody>
          <a:bodyPr lIns="58676" tIns="29344" rIns="58676" bIns="29344" anchor="b"/>
          <a:lstStyle>
            <a:lvl1pPr algn="ctr">
              <a:defRPr sz="4100"/>
            </a:lvl1pPr>
          </a:lstStyle>
          <a:p>
            <a:r>
              <a:rPr lang="en-US" smtClean="0"/>
              <a:t>Click to edit Master title style</a:t>
            </a:r>
            <a:endParaRPr lang="en-GB"/>
          </a:p>
        </p:txBody>
      </p:sp>
      <p:sp>
        <p:nvSpPr>
          <p:cNvPr id="3" name="Subtitle 2"/>
          <p:cNvSpPr>
            <a:spLocks noGrp="1"/>
          </p:cNvSpPr>
          <p:nvPr>
            <p:ph type="subTitle" idx="1"/>
          </p:nvPr>
        </p:nvSpPr>
        <p:spPr>
          <a:xfrm>
            <a:off x="3785011" y="11232654"/>
            <a:ext cx="22709983" cy="5163582"/>
          </a:xfrm>
          <a:prstGeom prst="rect">
            <a:avLst/>
          </a:prstGeom>
        </p:spPr>
        <p:txBody>
          <a:bodyPr lIns="58676" tIns="29344" rIns="58676" bIns="29344"/>
          <a:lstStyle>
            <a:lvl1pPr marL="0" indent="0" algn="ctr">
              <a:buNone/>
              <a:defRPr sz="1500"/>
            </a:lvl1pPr>
            <a:lvl2pPr marL="293396" indent="0" algn="ctr">
              <a:buNone/>
              <a:defRPr sz="1500"/>
            </a:lvl2pPr>
            <a:lvl3pPr marL="586775" indent="0" algn="ctr">
              <a:buNone/>
              <a:defRPr sz="1200"/>
            </a:lvl3pPr>
            <a:lvl4pPr marL="880168" indent="0" algn="ctr">
              <a:buNone/>
              <a:defRPr sz="1200"/>
            </a:lvl4pPr>
            <a:lvl5pPr marL="1173550" indent="0" algn="ctr">
              <a:buNone/>
              <a:defRPr sz="1200"/>
            </a:lvl5pPr>
            <a:lvl6pPr marL="1466943" indent="0" algn="ctr">
              <a:buNone/>
              <a:defRPr sz="1200"/>
            </a:lvl6pPr>
            <a:lvl7pPr marL="1760325" indent="0" algn="ctr">
              <a:buNone/>
              <a:defRPr sz="1200"/>
            </a:lvl7pPr>
            <a:lvl8pPr marL="2053715" indent="0" algn="ctr">
              <a:buNone/>
              <a:defRPr sz="1200"/>
            </a:lvl8pPr>
            <a:lvl9pPr marL="2347102" indent="0" algn="ctr">
              <a:buNone/>
              <a:defRPr sz="1200"/>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081273" y="1138369"/>
            <a:ext cx="26117434" cy="4134070"/>
          </a:xfrm>
          <a:prstGeom prst="rect">
            <a:avLst/>
          </a:prstGeom>
        </p:spPr>
        <p:txBody>
          <a:bodyPr lIns="58676" tIns="29344" rIns="58676" bIns="29344"/>
          <a:lstStyle/>
          <a:p>
            <a:r>
              <a:rPr lang="en-US" smtClean="0"/>
              <a:t>Click to edit Master title style</a:t>
            </a:r>
            <a:endParaRPr lang="en-GB"/>
          </a:p>
        </p:txBody>
      </p:sp>
      <p:sp>
        <p:nvSpPr>
          <p:cNvPr id="3" name="Vertical Text Placeholder 2"/>
          <p:cNvSpPr>
            <a:spLocks noGrp="1"/>
          </p:cNvSpPr>
          <p:nvPr>
            <p:ph type="body" orient="vert" idx="1"/>
          </p:nvPr>
        </p:nvSpPr>
        <p:spPr>
          <a:xfrm>
            <a:off x="2081273" y="5693552"/>
            <a:ext cx="26117434" cy="13569278"/>
          </a:xfrm>
          <a:prstGeom prst="rect">
            <a:avLst/>
          </a:prstGeom>
        </p:spPr>
        <p:txBody>
          <a:bodyPr vert="eaVert" lIns="58676" tIns="29344" rIns="58676" bIns="2934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9365" y="1138394"/>
            <a:ext cx="6529359" cy="18124436"/>
          </a:xfrm>
          <a:prstGeom prst="rect">
            <a:avLst/>
          </a:prstGeom>
        </p:spPr>
        <p:txBody>
          <a:bodyPr vert="eaVert" lIns="58676" tIns="29344" rIns="58676" bIns="29344"/>
          <a:lstStyle/>
          <a:p>
            <a:r>
              <a:rPr lang="en-US" smtClean="0"/>
              <a:t>Click to edit Master title style</a:t>
            </a:r>
            <a:endParaRPr lang="en-GB"/>
          </a:p>
        </p:txBody>
      </p:sp>
      <p:sp>
        <p:nvSpPr>
          <p:cNvPr id="3" name="Vertical Text Placeholder 2"/>
          <p:cNvSpPr>
            <a:spLocks noGrp="1"/>
          </p:cNvSpPr>
          <p:nvPr>
            <p:ph type="body" orient="vert" idx="1"/>
          </p:nvPr>
        </p:nvSpPr>
        <p:spPr>
          <a:xfrm>
            <a:off x="2081276" y="1138394"/>
            <a:ext cx="19473378" cy="18124436"/>
          </a:xfrm>
          <a:prstGeom prst="rect">
            <a:avLst/>
          </a:prstGeom>
        </p:spPr>
        <p:txBody>
          <a:bodyPr vert="eaVert" lIns="58676" tIns="29344" rIns="58676" bIns="2934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81273" y="1138369"/>
            <a:ext cx="26117434" cy="4134070"/>
          </a:xfrm>
          <a:prstGeom prst="rect">
            <a:avLst/>
          </a:prstGeom>
        </p:spPr>
        <p:txBody>
          <a:bodyPr lIns="58676" tIns="29344" rIns="58676" bIns="29344"/>
          <a:lstStyle/>
          <a:p>
            <a:r>
              <a:rPr lang="en-US" smtClean="0"/>
              <a:t>Click to edit Master title style</a:t>
            </a:r>
            <a:endParaRPr lang="en-GB"/>
          </a:p>
        </p:txBody>
      </p:sp>
      <p:sp>
        <p:nvSpPr>
          <p:cNvPr id="3" name="Content Placeholder 2"/>
          <p:cNvSpPr>
            <a:spLocks noGrp="1"/>
          </p:cNvSpPr>
          <p:nvPr>
            <p:ph idx="1"/>
          </p:nvPr>
        </p:nvSpPr>
        <p:spPr>
          <a:xfrm>
            <a:off x="2081273" y="5693552"/>
            <a:ext cx="26117434" cy="13569278"/>
          </a:xfrm>
          <a:prstGeom prst="rect">
            <a:avLst/>
          </a:prstGeom>
        </p:spPr>
        <p:txBody>
          <a:bodyPr lIns="58676" tIns="29344" rIns="58676" bIns="2934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738" y="5331513"/>
            <a:ext cx="26116241" cy="8896820"/>
          </a:xfrm>
          <a:prstGeom prst="rect">
            <a:avLst/>
          </a:prstGeom>
        </p:spPr>
        <p:txBody>
          <a:bodyPr lIns="58676" tIns="29344" rIns="58676" bIns="29344" anchor="b"/>
          <a:lstStyle>
            <a:lvl1pPr>
              <a:defRPr sz="4100"/>
            </a:lvl1pPr>
          </a:lstStyle>
          <a:p>
            <a:r>
              <a:rPr lang="en-US" smtClean="0"/>
              <a:t>Click to edit Master title style</a:t>
            </a:r>
            <a:endParaRPr lang="en-GB"/>
          </a:p>
        </p:txBody>
      </p:sp>
      <p:sp>
        <p:nvSpPr>
          <p:cNvPr id="3" name="Text Placeholder 2"/>
          <p:cNvSpPr>
            <a:spLocks noGrp="1"/>
          </p:cNvSpPr>
          <p:nvPr>
            <p:ph type="body" idx="1"/>
          </p:nvPr>
        </p:nvSpPr>
        <p:spPr>
          <a:xfrm>
            <a:off x="2065738" y="14312720"/>
            <a:ext cx="26116241" cy="4678363"/>
          </a:xfrm>
          <a:prstGeom prst="rect">
            <a:avLst/>
          </a:prstGeom>
        </p:spPr>
        <p:txBody>
          <a:bodyPr lIns="58676" tIns="29344" rIns="58676" bIns="29344"/>
          <a:lstStyle>
            <a:lvl1pPr marL="0" indent="0">
              <a:buNone/>
              <a:defRPr sz="1500"/>
            </a:lvl1pPr>
            <a:lvl2pPr marL="293396" indent="0">
              <a:buNone/>
              <a:defRPr sz="1500"/>
            </a:lvl2pPr>
            <a:lvl3pPr marL="586775" indent="0">
              <a:buNone/>
              <a:defRPr sz="1200"/>
            </a:lvl3pPr>
            <a:lvl4pPr marL="880168" indent="0">
              <a:buNone/>
              <a:defRPr sz="1200"/>
            </a:lvl4pPr>
            <a:lvl5pPr marL="1173550" indent="0">
              <a:buNone/>
              <a:defRPr sz="1200"/>
            </a:lvl5pPr>
            <a:lvl6pPr marL="1466943" indent="0">
              <a:buNone/>
              <a:defRPr sz="1200"/>
            </a:lvl6pPr>
            <a:lvl7pPr marL="1760325" indent="0">
              <a:buNone/>
              <a:defRPr sz="1200"/>
            </a:lvl7pPr>
            <a:lvl8pPr marL="2053715" indent="0">
              <a:buNone/>
              <a:defRPr sz="1200"/>
            </a:lvl8pPr>
            <a:lvl9pPr marL="2347102" indent="0">
              <a:buNone/>
              <a:defRPr sz="12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81273" y="1138369"/>
            <a:ext cx="26117434" cy="4134070"/>
          </a:xfrm>
          <a:prstGeom prst="rect">
            <a:avLst/>
          </a:prstGeom>
        </p:spPr>
        <p:txBody>
          <a:bodyPr lIns="58676" tIns="29344" rIns="58676" bIns="29344"/>
          <a:lstStyle/>
          <a:p>
            <a:r>
              <a:rPr lang="en-US" smtClean="0"/>
              <a:t>Click to edit Master title style</a:t>
            </a:r>
            <a:endParaRPr lang="en-GB"/>
          </a:p>
        </p:txBody>
      </p:sp>
      <p:sp>
        <p:nvSpPr>
          <p:cNvPr id="3" name="Content Placeholder 2"/>
          <p:cNvSpPr>
            <a:spLocks noGrp="1"/>
          </p:cNvSpPr>
          <p:nvPr>
            <p:ph sz="half" idx="1"/>
          </p:nvPr>
        </p:nvSpPr>
        <p:spPr>
          <a:xfrm>
            <a:off x="2081270" y="5693552"/>
            <a:ext cx="13001370" cy="13569278"/>
          </a:xfrm>
          <a:prstGeom prst="rect">
            <a:avLst/>
          </a:prstGeom>
        </p:spPr>
        <p:txBody>
          <a:bodyPr lIns="58676" tIns="29344" rIns="58676" bIns="2934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5197335" y="5693552"/>
            <a:ext cx="13001370" cy="13569278"/>
          </a:xfrm>
          <a:prstGeom prst="rect">
            <a:avLst/>
          </a:prstGeom>
        </p:spPr>
        <p:txBody>
          <a:bodyPr lIns="58676" tIns="29344" rIns="58676" bIns="2934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6057" y="1138369"/>
            <a:ext cx="26116241" cy="4134070"/>
          </a:xfrm>
          <a:prstGeom prst="rect">
            <a:avLst/>
          </a:prstGeom>
        </p:spPr>
        <p:txBody>
          <a:bodyPr lIns="58676" tIns="29344" rIns="58676" bIns="29344"/>
          <a:lstStyle/>
          <a:p>
            <a:r>
              <a:rPr lang="en-US" smtClean="0"/>
              <a:t>Click to edit Master title style</a:t>
            </a:r>
            <a:endParaRPr lang="en-GB"/>
          </a:p>
        </p:txBody>
      </p:sp>
      <p:sp>
        <p:nvSpPr>
          <p:cNvPr id="3" name="Text Placeholder 2"/>
          <p:cNvSpPr>
            <a:spLocks noGrp="1"/>
          </p:cNvSpPr>
          <p:nvPr>
            <p:ph type="body" idx="1"/>
          </p:nvPr>
        </p:nvSpPr>
        <p:spPr>
          <a:xfrm>
            <a:off x="2086051" y="5242913"/>
            <a:ext cx="12809011" cy="2569556"/>
          </a:xfrm>
          <a:prstGeom prst="rect">
            <a:avLst/>
          </a:prstGeom>
        </p:spPr>
        <p:txBody>
          <a:bodyPr lIns="58676" tIns="29344" rIns="58676" bIns="29344" anchor="b"/>
          <a:lstStyle>
            <a:lvl1pPr marL="0" indent="0">
              <a:buNone/>
              <a:defRPr sz="1500" b="1"/>
            </a:lvl1pPr>
            <a:lvl2pPr marL="293396" indent="0">
              <a:buNone/>
              <a:defRPr sz="1500" b="1"/>
            </a:lvl2pPr>
            <a:lvl3pPr marL="586775" indent="0">
              <a:buNone/>
              <a:defRPr sz="1200" b="1"/>
            </a:lvl3pPr>
            <a:lvl4pPr marL="880168" indent="0">
              <a:buNone/>
              <a:defRPr sz="1200" b="1"/>
            </a:lvl4pPr>
            <a:lvl5pPr marL="1173550" indent="0">
              <a:buNone/>
              <a:defRPr sz="1200" b="1"/>
            </a:lvl5pPr>
            <a:lvl6pPr marL="1466943" indent="0">
              <a:buNone/>
              <a:defRPr sz="1200" b="1"/>
            </a:lvl6pPr>
            <a:lvl7pPr marL="1760325" indent="0">
              <a:buNone/>
              <a:defRPr sz="1200" b="1"/>
            </a:lvl7pPr>
            <a:lvl8pPr marL="2053715" indent="0">
              <a:buNone/>
              <a:defRPr sz="1200" b="1"/>
            </a:lvl8pPr>
            <a:lvl9pPr marL="2347102"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2086051" y="7812468"/>
            <a:ext cx="12809011" cy="11490003"/>
          </a:xfrm>
          <a:prstGeom prst="rect">
            <a:avLst/>
          </a:prstGeom>
        </p:spPr>
        <p:txBody>
          <a:bodyPr lIns="58676" tIns="29344" rIns="58676" bIns="2934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5328762" y="5242913"/>
            <a:ext cx="12873529" cy="2569556"/>
          </a:xfrm>
          <a:prstGeom prst="rect">
            <a:avLst/>
          </a:prstGeom>
        </p:spPr>
        <p:txBody>
          <a:bodyPr lIns="58676" tIns="29344" rIns="58676" bIns="29344" anchor="b"/>
          <a:lstStyle>
            <a:lvl1pPr marL="0" indent="0">
              <a:buNone/>
              <a:defRPr sz="1500" b="1"/>
            </a:lvl1pPr>
            <a:lvl2pPr marL="293396" indent="0">
              <a:buNone/>
              <a:defRPr sz="1500" b="1"/>
            </a:lvl2pPr>
            <a:lvl3pPr marL="586775" indent="0">
              <a:buNone/>
              <a:defRPr sz="1200" b="1"/>
            </a:lvl3pPr>
            <a:lvl4pPr marL="880168" indent="0">
              <a:buNone/>
              <a:defRPr sz="1200" b="1"/>
            </a:lvl4pPr>
            <a:lvl5pPr marL="1173550" indent="0">
              <a:buNone/>
              <a:defRPr sz="1200" b="1"/>
            </a:lvl5pPr>
            <a:lvl6pPr marL="1466943" indent="0">
              <a:buNone/>
              <a:defRPr sz="1200" b="1"/>
            </a:lvl6pPr>
            <a:lvl7pPr marL="1760325" indent="0">
              <a:buNone/>
              <a:defRPr sz="1200" b="1"/>
            </a:lvl7pPr>
            <a:lvl8pPr marL="2053715" indent="0">
              <a:buNone/>
              <a:defRPr sz="1200" b="1"/>
            </a:lvl8pPr>
            <a:lvl9pPr marL="2347102"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15328762" y="7812468"/>
            <a:ext cx="12873529" cy="11490003"/>
          </a:xfrm>
          <a:prstGeom prst="rect">
            <a:avLst/>
          </a:prstGeom>
        </p:spPr>
        <p:txBody>
          <a:bodyPr lIns="58676" tIns="29344" rIns="58676" bIns="2934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81273" y="1138369"/>
            <a:ext cx="26117434" cy="4134070"/>
          </a:xfrm>
          <a:prstGeom prst="rect">
            <a:avLst/>
          </a:prstGeom>
        </p:spPr>
        <p:txBody>
          <a:bodyPr lIns="58676" tIns="29344" rIns="58676" bIns="29344"/>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052" y="1426125"/>
            <a:ext cx="9765960" cy="4989746"/>
          </a:xfrm>
          <a:prstGeom prst="rect">
            <a:avLst/>
          </a:prstGeom>
        </p:spPr>
        <p:txBody>
          <a:bodyPr lIns="58676" tIns="29344" rIns="58676" bIns="29344" anchor="b"/>
          <a:lstStyle>
            <a:lvl1pPr>
              <a:defRPr sz="2100"/>
            </a:lvl1pPr>
          </a:lstStyle>
          <a:p>
            <a:r>
              <a:rPr lang="en-US" smtClean="0"/>
              <a:t>Click to edit Master title style</a:t>
            </a:r>
            <a:endParaRPr lang="en-GB"/>
          </a:p>
        </p:txBody>
      </p:sp>
      <p:sp>
        <p:nvSpPr>
          <p:cNvPr id="3" name="Content Placeholder 2"/>
          <p:cNvSpPr>
            <a:spLocks noGrp="1"/>
          </p:cNvSpPr>
          <p:nvPr>
            <p:ph idx="1"/>
          </p:nvPr>
        </p:nvSpPr>
        <p:spPr>
          <a:xfrm>
            <a:off x="12873529" y="3079251"/>
            <a:ext cx="15328759" cy="15198768"/>
          </a:xfrm>
          <a:prstGeom prst="rect">
            <a:avLst/>
          </a:prstGeom>
        </p:spPr>
        <p:txBody>
          <a:bodyPr lIns="58676" tIns="29344" rIns="58676" bIns="29344"/>
          <a:lstStyle>
            <a:lvl1pPr>
              <a:defRPr sz="2100"/>
            </a:lvl1pPr>
            <a:lvl2pPr>
              <a:defRPr sz="1800"/>
            </a:lvl2pPr>
            <a:lvl3pPr>
              <a:defRPr sz="15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086052" y="6415873"/>
            <a:ext cx="9765960" cy="11886620"/>
          </a:xfrm>
          <a:prstGeom prst="rect">
            <a:avLst/>
          </a:prstGeom>
        </p:spPr>
        <p:txBody>
          <a:bodyPr lIns="58676" tIns="29344" rIns="58676" bIns="29344"/>
          <a:lstStyle>
            <a:lvl1pPr marL="0" indent="0">
              <a:buNone/>
              <a:defRPr sz="1200"/>
            </a:lvl1pPr>
            <a:lvl2pPr marL="293396" indent="0">
              <a:buNone/>
              <a:defRPr sz="600"/>
            </a:lvl2pPr>
            <a:lvl3pPr marL="586775" indent="0">
              <a:buNone/>
              <a:defRPr sz="600"/>
            </a:lvl3pPr>
            <a:lvl4pPr marL="880168" indent="0">
              <a:buNone/>
              <a:defRPr sz="600"/>
            </a:lvl4pPr>
            <a:lvl5pPr marL="1173550" indent="0">
              <a:buNone/>
              <a:defRPr sz="600"/>
            </a:lvl5pPr>
            <a:lvl6pPr marL="1466943" indent="0">
              <a:buNone/>
              <a:defRPr sz="600"/>
            </a:lvl6pPr>
            <a:lvl7pPr marL="1760325" indent="0">
              <a:buNone/>
              <a:defRPr sz="600"/>
            </a:lvl7pPr>
            <a:lvl8pPr marL="2053715" indent="0">
              <a:buNone/>
              <a:defRPr sz="600"/>
            </a:lvl8pPr>
            <a:lvl9pPr marL="2347102" indent="0">
              <a:buNone/>
              <a:defRPr sz="6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6052" y="1426125"/>
            <a:ext cx="9765960" cy="4989746"/>
          </a:xfrm>
          <a:prstGeom prst="rect">
            <a:avLst/>
          </a:prstGeom>
        </p:spPr>
        <p:txBody>
          <a:bodyPr lIns="58676" tIns="29344" rIns="58676" bIns="29344" anchor="b"/>
          <a:lstStyle>
            <a:lvl1pPr>
              <a:defRPr sz="2100"/>
            </a:lvl1pPr>
          </a:lstStyle>
          <a:p>
            <a:r>
              <a:rPr lang="en-US" smtClean="0"/>
              <a:t>Click to edit Master title style</a:t>
            </a:r>
            <a:endParaRPr lang="en-GB"/>
          </a:p>
        </p:txBody>
      </p:sp>
      <p:sp>
        <p:nvSpPr>
          <p:cNvPr id="3" name="Picture Placeholder 2"/>
          <p:cNvSpPr>
            <a:spLocks noGrp="1"/>
          </p:cNvSpPr>
          <p:nvPr>
            <p:ph type="pic" idx="1"/>
          </p:nvPr>
        </p:nvSpPr>
        <p:spPr>
          <a:xfrm>
            <a:off x="12873529" y="3079251"/>
            <a:ext cx="15328759" cy="15198768"/>
          </a:xfrm>
          <a:prstGeom prst="rect">
            <a:avLst/>
          </a:prstGeom>
        </p:spPr>
        <p:txBody>
          <a:bodyPr lIns="58676" tIns="29344" rIns="58676" bIns="29344"/>
          <a:lstStyle>
            <a:lvl1pPr marL="0" indent="0">
              <a:buNone/>
              <a:defRPr sz="2100"/>
            </a:lvl1pPr>
            <a:lvl2pPr marL="293396" indent="0">
              <a:buNone/>
              <a:defRPr sz="1800"/>
            </a:lvl2pPr>
            <a:lvl3pPr marL="586775" indent="0">
              <a:buNone/>
              <a:defRPr sz="1500"/>
            </a:lvl3pPr>
            <a:lvl4pPr marL="880168" indent="0">
              <a:buNone/>
              <a:defRPr sz="1500"/>
            </a:lvl4pPr>
            <a:lvl5pPr marL="1173550" indent="0">
              <a:buNone/>
              <a:defRPr sz="1500"/>
            </a:lvl5pPr>
            <a:lvl6pPr marL="1466943" indent="0">
              <a:buNone/>
              <a:defRPr sz="1500"/>
            </a:lvl6pPr>
            <a:lvl7pPr marL="1760325" indent="0">
              <a:buNone/>
              <a:defRPr sz="1500"/>
            </a:lvl7pPr>
            <a:lvl8pPr marL="2053715" indent="0">
              <a:buNone/>
              <a:defRPr sz="1500"/>
            </a:lvl8pPr>
            <a:lvl9pPr marL="2347102" indent="0">
              <a:buNone/>
              <a:defRPr sz="1500"/>
            </a:lvl9pPr>
          </a:lstStyle>
          <a:p>
            <a:pPr lvl="0"/>
            <a:endParaRPr lang="en-GB" noProof="0" smtClean="0"/>
          </a:p>
        </p:txBody>
      </p:sp>
      <p:sp>
        <p:nvSpPr>
          <p:cNvPr id="4" name="Text Placeholder 3"/>
          <p:cNvSpPr>
            <a:spLocks noGrp="1"/>
          </p:cNvSpPr>
          <p:nvPr>
            <p:ph type="body" sz="half" idx="2"/>
          </p:nvPr>
        </p:nvSpPr>
        <p:spPr>
          <a:xfrm>
            <a:off x="2086052" y="6415873"/>
            <a:ext cx="9765960" cy="11886620"/>
          </a:xfrm>
          <a:prstGeom prst="rect">
            <a:avLst/>
          </a:prstGeom>
        </p:spPr>
        <p:txBody>
          <a:bodyPr lIns="58676" tIns="29344" rIns="58676" bIns="29344"/>
          <a:lstStyle>
            <a:lvl1pPr marL="0" indent="0">
              <a:buNone/>
              <a:defRPr sz="1200"/>
            </a:lvl1pPr>
            <a:lvl2pPr marL="293396" indent="0">
              <a:buNone/>
              <a:defRPr sz="600"/>
            </a:lvl2pPr>
            <a:lvl3pPr marL="586775" indent="0">
              <a:buNone/>
              <a:defRPr sz="600"/>
            </a:lvl3pPr>
            <a:lvl4pPr marL="880168" indent="0">
              <a:buNone/>
              <a:defRPr sz="600"/>
            </a:lvl4pPr>
            <a:lvl5pPr marL="1173550" indent="0">
              <a:buNone/>
              <a:defRPr sz="600"/>
            </a:lvl5pPr>
            <a:lvl6pPr marL="1466943" indent="0">
              <a:buNone/>
              <a:defRPr sz="600"/>
            </a:lvl6pPr>
            <a:lvl7pPr marL="1760325" indent="0">
              <a:buNone/>
              <a:defRPr sz="600"/>
            </a:lvl7pPr>
            <a:lvl8pPr marL="2053715" indent="0">
              <a:buNone/>
              <a:defRPr sz="600"/>
            </a:lvl8pPr>
            <a:lvl9pPr marL="2347102" indent="0">
              <a:buNone/>
              <a:defRPr sz="6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2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2914698"/>
            <a:ext cx="6329832" cy="18464511"/>
          </a:xfrm>
          <a:prstGeom prst="rect">
            <a:avLst/>
          </a:prstGeom>
          <a:solidFill>
            <a:srgbClr val="990033"/>
          </a:solidFill>
          <a:ln>
            <a:noFill/>
          </a:ln>
          <a:effectLst/>
          <a:extLst/>
        </p:spPr>
        <p:txBody>
          <a:bodyPr wrap="none" lIns="268921" tIns="134460" rIns="268921" bIns="268921"/>
          <a:lstStyle>
            <a:lvl1pPr defTabSz="4022725">
              <a:defRPr>
                <a:solidFill>
                  <a:schemeClr val="tx1"/>
                </a:solidFill>
                <a:latin typeface="Arial" panose="020B0604020202020204" pitchFamily="34" charset="0"/>
              </a:defRPr>
            </a:lvl1pPr>
            <a:lvl2pPr marL="419100" defTabSz="4022725">
              <a:defRPr>
                <a:solidFill>
                  <a:schemeClr val="tx1"/>
                </a:solidFill>
                <a:latin typeface="Arial" panose="020B0604020202020204" pitchFamily="34" charset="0"/>
              </a:defRPr>
            </a:lvl2pPr>
            <a:lvl3pPr marL="838200" defTabSz="4022725">
              <a:defRPr>
                <a:solidFill>
                  <a:schemeClr val="tx1"/>
                </a:solidFill>
                <a:latin typeface="Arial" panose="020B0604020202020204" pitchFamily="34" charset="0"/>
              </a:defRPr>
            </a:lvl3pPr>
            <a:lvl4pPr marL="1257300" defTabSz="4022725">
              <a:defRPr>
                <a:solidFill>
                  <a:schemeClr val="tx1"/>
                </a:solidFill>
                <a:latin typeface="Arial" panose="020B0604020202020204" pitchFamily="34" charset="0"/>
              </a:defRPr>
            </a:lvl4pPr>
            <a:lvl5pPr marL="1676400" defTabSz="4022725">
              <a:defRPr>
                <a:solidFill>
                  <a:schemeClr val="tx1"/>
                </a:solidFill>
                <a:latin typeface="Arial" panose="020B0604020202020204" pitchFamily="34" charset="0"/>
              </a:defRPr>
            </a:lvl5pPr>
            <a:lvl6pPr marL="2133600" defTabSz="4022725" fontAlgn="base">
              <a:spcBef>
                <a:spcPct val="0"/>
              </a:spcBef>
              <a:spcAft>
                <a:spcPct val="0"/>
              </a:spcAft>
              <a:defRPr>
                <a:solidFill>
                  <a:schemeClr val="tx1"/>
                </a:solidFill>
                <a:latin typeface="Arial" panose="020B0604020202020204" pitchFamily="34" charset="0"/>
              </a:defRPr>
            </a:lvl6pPr>
            <a:lvl7pPr marL="2590800" defTabSz="4022725" fontAlgn="base">
              <a:spcBef>
                <a:spcPct val="0"/>
              </a:spcBef>
              <a:spcAft>
                <a:spcPct val="0"/>
              </a:spcAft>
              <a:defRPr>
                <a:solidFill>
                  <a:schemeClr val="tx1"/>
                </a:solidFill>
                <a:latin typeface="Arial" panose="020B0604020202020204" pitchFamily="34" charset="0"/>
              </a:defRPr>
            </a:lvl7pPr>
            <a:lvl8pPr marL="3048000" defTabSz="4022725" fontAlgn="base">
              <a:spcBef>
                <a:spcPct val="0"/>
              </a:spcBef>
              <a:spcAft>
                <a:spcPct val="0"/>
              </a:spcAft>
              <a:defRPr>
                <a:solidFill>
                  <a:schemeClr val="tx1"/>
                </a:solidFill>
                <a:latin typeface="Arial" panose="020B0604020202020204" pitchFamily="34" charset="0"/>
              </a:defRPr>
            </a:lvl8pPr>
            <a:lvl9pPr marL="3505200" defTabSz="4022725" fontAlgn="base">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900" smtClean="0">
              <a:latin typeface="Impact" panose="020B0806030902050204" pitchFamily="34" charset="0"/>
            </a:endParaRPr>
          </a:p>
        </p:txBody>
      </p:sp>
      <p:sp>
        <p:nvSpPr>
          <p:cNvPr id="1027" name="Rectangle 8"/>
          <p:cNvSpPr>
            <a:spLocks noChangeArrowheads="1"/>
          </p:cNvSpPr>
          <p:nvPr userDrawn="1"/>
        </p:nvSpPr>
        <p:spPr bwMode="auto">
          <a:xfrm>
            <a:off x="6328662" y="6"/>
            <a:ext cx="23940581" cy="2915535"/>
          </a:xfrm>
          <a:prstGeom prst="rect">
            <a:avLst/>
          </a:prstGeom>
          <a:solidFill>
            <a:srgbClr val="990033"/>
          </a:solidFill>
          <a:ln w="9525">
            <a:noFill/>
            <a:miter lim="800000"/>
            <a:headEnd/>
            <a:tailEnd/>
          </a:ln>
        </p:spPr>
        <p:txBody>
          <a:bodyPr wrap="none" lIns="293396" tIns="293396" rIns="293396" bIns="293396"/>
          <a:lstStyle/>
          <a:p>
            <a:pPr eaLnBrk="1" hangingPunct="1"/>
            <a:endParaRPr lang="en-GB"/>
          </a:p>
        </p:txBody>
      </p:sp>
      <p:sp>
        <p:nvSpPr>
          <p:cNvPr id="1028" name="Rectangle 9"/>
          <p:cNvSpPr>
            <a:spLocks noChangeArrowheads="1"/>
          </p:cNvSpPr>
          <p:nvPr userDrawn="1"/>
        </p:nvSpPr>
        <p:spPr bwMode="auto">
          <a:xfrm>
            <a:off x="6328662" y="2914698"/>
            <a:ext cx="23940581" cy="18464511"/>
          </a:xfrm>
          <a:prstGeom prst="rect">
            <a:avLst/>
          </a:prstGeom>
          <a:solidFill>
            <a:srgbClr val="EAEAEA"/>
          </a:solidFill>
          <a:ln w="9525">
            <a:noFill/>
            <a:miter lim="800000"/>
            <a:headEnd/>
            <a:tailEnd/>
          </a:ln>
        </p:spPr>
        <p:txBody>
          <a:bodyPr wrap="none" lIns="293396" tIns="293396" rIns="293396" bIns="293396"/>
          <a:lstStyle/>
          <a:p>
            <a:pPr eaLnBrk="1" hangingPunct="1"/>
            <a:endParaRPr lang="en-GB"/>
          </a:p>
        </p:txBody>
      </p:sp>
      <p:sp>
        <p:nvSpPr>
          <p:cNvPr id="1029" name="Line 11"/>
          <p:cNvSpPr>
            <a:spLocks noChangeShapeType="1"/>
          </p:cNvSpPr>
          <p:nvPr userDrawn="1"/>
        </p:nvSpPr>
        <p:spPr bwMode="auto">
          <a:xfrm>
            <a:off x="6328640" y="1"/>
            <a:ext cx="0" cy="21386800"/>
          </a:xfrm>
          <a:prstGeom prst="line">
            <a:avLst/>
          </a:prstGeom>
          <a:noFill/>
          <a:ln w="76200">
            <a:solidFill>
              <a:schemeClr val="tx1"/>
            </a:solidFill>
            <a:round/>
            <a:headEnd/>
            <a:tailEnd/>
          </a:ln>
        </p:spPr>
        <p:txBody>
          <a:bodyPr lIns="58676" tIns="29344" rIns="58676" bIns="29344"/>
          <a:lstStyle/>
          <a:p>
            <a:endParaRPr lang="en-GB"/>
          </a:p>
        </p:txBody>
      </p:sp>
      <p:sp>
        <p:nvSpPr>
          <p:cNvPr id="1030" name="Line 12"/>
          <p:cNvSpPr>
            <a:spLocks noChangeShapeType="1"/>
          </p:cNvSpPr>
          <p:nvPr userDrawn="1"/>
        </p:nvSpPr>
        <p:spPr bwMode="auto">
          <a:xfrm>
            <a:off x="4" y="2914692"/>
            <a:ext cx="30270419" cy="0"/>
          </a:xfrm>
          <a:prstGeom prst="line">
            <a:avLst/>
          </a:prstGeom>
          <a:noFill/>
          <a:ln w="76200">
            <a:solidFill>
              <a:schemeClr val="tx1"/>
            </a:solidFill>
            <a:round/>
            <a:headEnd/>
            <a:tailEnd/>
          </a:ln>
        </p:spPr>
        <p:txBody>
          <a:bodyPr lIns="58676" tIns="29344" rIns="58676" bIns="29344"/>
          <a:lstStyle/>
          <a:p>
            <a:endParaRPr lang="en-GB"/>
          </a:p>
        </p:txBody>
      </p:sp>
      <p:pic>
        <p:nvPicPr>
          <p:cNvPr id="2" name="Picture 15" descr="PosterTemplateCopyright"/>
          <p:cNvPicPr>
            <a:picLocks noChangeAspect="1" noChangeArrowheads="1"/>
          </p:cNvPicPr>
          <p:nvPr userDrawn="1"/>
        </p:nvPicPr>
        <p:blipFill>
          <a:blip r:embed="rId13" cstate="print"/>
          <a:srcRect/>
          <a:stretch>
            <a:fillRect/>
          </a:stretch>
        </p:blipFill>
        <p:spPr bwMode="auto">
          <a:xfrm>
            <a:off x="1847118" y="21103270"/>
            <a:ext cx="2635638" cy="15695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81410" rtl="0" eaLnBrk="0" fontAlgn="base" hangingPunct="0">
        <a:spcBef>
          <a:spcPct val="0"/>
        </a:spcBef>
        <a:spcAft>
          <a:spcPct val="0"/>
        </a:spcAft>
        <a:defRPr sz="12300" kern="1200">
          <a:solidFill>
            <a:schemeClr val="tx2"/>
          </a:solidFill>
          <a:latin typeface="+mj-lt"/>
          <a:ea typeface="+mj-ea"/>
          <a:cs typeface="+mj-cs"/>
        </a:defRPr>
      </a:lvl1pPr>
      <a:lvl2pPr algn="ctr" defTabSz="2581410" rtl="0" eaLnBrk="0" fontAlgn="base" hangingPunct="0">
        <a:spcBef>
          <a:spcPct val="0"/>
        </a:spcBef>
        <a:spcAft>
          <a:spcPct val="0"/>
        </a:spcAft>
        <a:defRPr sz="12300">
          <a:solidFill>
            <a:schemeClr val="tx2"/>
          </a:solidFill>
          <a:latin typeface="Arial" panose="020B0604020202020204" pitchFamily="34" charset="0"/>
        </a:defRPr>
      </a:lvl2pPr>
      <a:lvl3pPr algn="ctr" defTabSz="2581410" rtl="0" eaLnBrk="0" fontAlgn="base" hangingPunct="0">
        <a:spcBef>
          <a:spcPct val="0"/>
        </a:spcBef>
        <a:spcAft>
          <a:spcPct val="0"/>
        </a:spcAft>
        <a:defRPr sz="12300">
          <a:solidFill>
            <a:schemeClr val="tx2"/>
          </a:solidFill>
          <a:latin typeface="Arial" panose="020B0604020202020204" pitchFamily="34" charset="0"/>
        </a:defRPr>
      </a:lvl3pPr>
      <a:lvl4pPr algn="ctr" defTabSz="2581410" rtl="0" eaLnBrk="0" fontAlgn="base" hangingPunct="0">
        <a:spcBef>
          <a:spcPct val="0"/>
        </a:spcBef>
        <a:spcAft>
          <a:spcPct val="0"/>
        </a:spcAft>
        <a:defRPr sz="12300">
          <a:solidFill>
            <a:schemeClr val="tx2"/>
          </a:solidFill>
          <a:latin typeface="Arial" panose="020B0604020202020204" pitchFamily="34" charset="0"/>
        </a:defRPr>
      </a:lvl4pPr>
      <a:lvl5pPr algn="ctr" defTabSz="2581410" rtl="0" eaLnBrk="0" fontAlgn="base" hangingPunct="0">
        <a:spcBef>
          <a:spcPct val="0"/>
        </a:spcBef>
        <a:spcAft>
          <a:spcPct val="0"/>
        </a:spcAft>
        <a:defRPr sz="12300">
          <a:solidFill>
            <a:schemeClr val="tx2"/>
          </a:solidFill>
          <a:latin typeface="Arial" panose="020B0604020202020204" pitchFamily="34" charset="0"/>
        </a:defRPr>
      </a:lvl5pPr>
      <a:lvl6pPr marL="293396" algn="ctr" defTabSz="2581410" rtl="0" fontAlgn="base">
        <a:spcBef>
          <a:spcPct val="0"/>
        </a:spcBef>
        <a:spcAft>
          <a:spcPct val="0"/>
        </a:spcAft>
        <a:defRPr sz="12300">
          <a:solidFill>
            <a:schemeClr val="tx2"/>
          </a:solidFill>
          <a:latin typeface="Arial" panose="020B0604020202020204" pitchFamily="34" charset="0"/>
        </a:defRPr>
      </a:lvl6pPr>
      <a:lvl7pPr marL="586775" algn="ctr" defTabSz="2581410" rtl="0" fontAlgn="base">
        <a:spcBef>
          <a:spcPct val="0"/>
        </a:spcBef>
        <a:spcAft>
          <a:spcPct val="0"/>
        </a:spcAft>
        <a:defRPr sz="12300">
          <a:solidFill>
            <a:schemeClr val="tx2"/>
          </a:solidFill>
          <a:latin typeface="Arial" panose="020B0604020202020204" pitchFamily="34" charset="0"/>
        </a:defRPr>
      </a:lvl7pPr>
      <a:lvl8pPr marL="880168" algn="ctr" defTabSz="2581410" rtl="0" fontAlgn="base">
        <a:spcBef>
          <a:spcPct val="0"/>
        </a:spcBef>
        <a:spcAft>
          <a:spcPct val="0"/>
        </a:spcAft>
        <a:defRPr sz="12300">
          <a:solidFill>
            <a:schemeClr val="tx2"/>
          </a:solidFill>
          <a:latin typeface="Arial" panose="020B0604020202020204" pitchFamily="34" charset="0"/>
        </a:defRPr>
      </a:lvl8pPr>
      <a:lvl9pPr marL="1173550" algn="ctr" defTabSz="2581410" rtl="0" fontAlgn="base">
        <a:spcBef>
          <a:spcPct val="0"/>
        </a:spcBef>
        <a:spcAft>
          <a:spcPct val="0"/>
        </a:spcAft>
        <a:defRPr sz="12300">
          <a:solidFill>
            <a:schemeClr val="tx2"/>
          </a:solidFill>
          <a:latin typeface="Arial" panose="020B0604020202020204" pitchFamily="34" charset="0"/>
        </a:defRPr>
      </a:lvl9pPr>
    </p:titleStyle>
    <p:bodyStyle>
      <a:lvl1pPr marL="968791" indent="-968791" algn="l" defTabSz="2581410" rtl="0" eaLnBrk="0" fontAlgn="base" hangingPunct="0">
        <a:spcBef>
          <a:spcPct val="20000"/>
        </a:spcBef>
        <a:spcAft>
          <a:spcPct val="0"/>
        </a:spcAft>
        <a:buChar char="•"/>
        <a:defRPr sz="9100" kern="1200">
          <a:solidFill>
            <a:schemeClr val="tx1"/>
          </a:solidFill>
          <a:latin typeface="+mn-lt"/>
          <a:ea typeface="+mn-ea"/>
          <a:cs typeface="+mn-cs"/>
        </a:defRPr>
      </a:lvl1pPr>
      <a:lvl2pPr marL="2097517" indent="-806806" algn="l" defTabSz="2581410" rtl="0" eaLnBrk="0" fontAlgn="base" hangingPunct="0">
        <a:spcBef>
          <a:spcPct val="20000"/>
        </a:spcBef>
        <a:spcAft>
          <a:spcPct val="0"/>
        </a:spcAft>
        <a:buChar char="–"/>
        <a:defRPr sz="7900" kern="1200">
          <a:solidFill>
            <a:schemeClr val="tx1"/>
          </a:solidFill>
          <a:latin typeface="+mn-lt"/>
          <a:ea typeface="+mn-ea"/>
          <a:cs typeface="+mn-cs"/>
        </a:defRPr>
      </a:lvl2pPr>
      <a:lvl3pPr marL="3227268" indent="-645861" algn="l" defTabSz="2581410" rtl="0" eaLnBrk="0" fontAlgn="base" hangingPunct="0">
        <a:spcBef>
          <a:spcPct val="20000"/>
        </a:spcBef>
        <a:spcAft>
          <a:spcPct val="0"/>
        </a:spcAft>
        <a:buChar char="•"/>
        <a:defRPr sz="6700" kern="1200">
          <a:solidFill>
            <a:schemeClr val="tx1"/>
          </a:solidFill>
          <a:latin typeface="+mn-lt"/>
          <a:ea typeface="+mn-ea"/>
          <a:cs typeface="+mn-cs"/>
        </a:defRPr>
      </a:lvl3pPr>
      <a:lvl4pPr marL="4517973" indent="-645861" algn="l" defTabSz="2581410" rtl="0" eaLnBrk="0" fontAlgn="base" hangingPunct="0">
        <a:spcBef>
          <a:spcPct val="20000"/>
        </a:spcBef>
        <a:spcAft>
          <a:spcPct val="0"/>
        </a:spcAft>
        <a:buChar char="–"/>
        <a:defRPr sz="5600" kern="1200">
          <a:solidFill>
            <a:schemeClr val="tx1"/>
          </a:solidFill>
          <a:latin typeface="+mn-lt"/>
          <a:ea typeface="+mn-ea"/>
          <a:cs typeface="+mn-cs"/>
        </a:defRPr>
      </a:lvl4pPr>
      <a:lvl5pPr marL="5808672" indent="-644841" algn="l" defTabSz="2581410" rtl="0" eaLnBrk="0" fontAlgn="base" hangingPunct="0">
        <a:spcBef>
          <a:spcPct val="20000"/>
        </a:spcBef>
        <a:spcAft>
          <a:spcPct val="0"/>
        </a:spcAft>
        <a:buChar char="»"/>
        <a:defRPr sz="5600" kern="1200">
          <a:solidFill>
            <a:schemeClr val="tx1"/>
          </a:solidFill>
          <a:latin typeface="+mn-lt"/>
          <a:ea typeface="+mn-ea"/>
          <a:cs typeface="+mn-cs"/>
        </a:defRPr>
      </a:lvl5pPr>
      <a:lvl6pPr marL="1613629" indent="-146692" algn="l" defTabSz="586775" rtl="0" eaLnBrk="1" latinLnBrk="0" hangingPunct="1">
        <a:lnSpc>
          <a:spcPct val="90000"/>
        </a:lnSpc>
        <a:spcBef>
          <a:spcPts val="322"/>
        </a:spcBef>
        <a:buFont typeface="Arial" panose="020B0604020202020204" pitchFamily="34" charset="0"/>
        <a:buChar char="•"/>
        <a:defRPr sz="1200" kern="1200">
          <a:solidFill>
            <a:schemeClr val="tx1"/>
          </a:solidFill>
          <a:latin typeface="+mn-lt"/>
          <a:ea typeface="+mn-ea"/>
          <a:cs typeface="+mn-cs"/>
        </a:defRPr>
      </a:lvl6pPr>
      <a:lvl7pPr marL="1907020" indent="-146692" algn="l" defTabSz="586775" rtl="0" eaLnBrk="1" latinLnBrk="0" hangingPunct="1">
        <a:lnSpc>
          <a:spcPct val="90000"/>
        </a:lnSpc>
        <a:spcBef>
          <a:spcPts val="322"/>
        </a:spcBef>
        <a:buFont typeface="Arial" panose="020B0604020202020204" pitchFamily="34" charset="0"/>
        <a:buChar char="•"/>
        <a:defRPr sz="1200" kern="1200">
          <a:solidFill>
            <a:schemeClr val="tx1"/>
          </a:solidFill>
          <a:latin typeface="+mn-lt"/>
          <a:ea typeface="+mn-ea"/>
          <a:cs typeface="+mn-cs"/>
        </a:defRPr>
      </a:lvl7pPr>
      <a:lvl8pPr marL="2200399" indent="-146692" algn="l" defTabSz="586775" rtl="0" eaLnBrk="1" latinLnBrk="0" hangingPunct="1">
        <a:lnSpc>
          <a:spcPct val="90000"/>
        </a:lnSpc>
        <a:spcBef>
          <a:spcPts val="322"/>
        </a:spcBef>
        <a:buFont typeface="Arial" panose="020B0604020202020204" pitchFamily="34" charset="0"/>
        <a:buChar char="•"/>
        <a:defRPr sz="1200" kern="1200">
          <a:solidFill>
            <a:schemeClr val="tx1"/>
          </a:solidFill>
          <a:latin typeface="+mn-lt"/>
          <a:ea typeface="+mn-ea"/>
          <a:cs typeface="+mn-cs"/>
        </a:defRPr>
      </a:lvl8pPr>
      <a:lvl9pPr marL="2493798" indent="-146692" algn="l" defTabSz="586775" rtl="0" eaLnBrk="1" latinLnBrk="0" hangingPunct="1">
        <a:lnSpc>
          <a:spcPct val="90000"/>
        </a:lnSpc>
        <a:spcBef>
          <a:spcPts val="322"/>
        </a:spcBef>
        <a:buFont typeface="Arial" panose="020B0604020202020204" pitchFamily="34" charset="0"/>
        <a:buChar char="•"/>
        <a:defRPr sz="1200" kern="1200">
          <a:solidFill>
            <a:schemeClr val="tx1"/>
          </a:solidFill>
          <a:latin typeface="+mn-lt"/>
          <a:ea typeface="+mn-ea"/>
          <a:cs typeface="+mn-cs"/>
        </a:defRPr>
      </a:lvl9pPr>
    </p:bodyStyle>
    <p:otherStyle>
      <a:defPPr>
        <a:defRPr lang="en-US"/>
      </a:defPPr>
      <a:lvl1pPr marL="0" algn="l" defTabSz="586775" rtl="0" eaLnBrk="1" latinLnBrk="0" hangingPunct="1">
        <a:defRPr sz="1200" kern="1200">
          <a:solidFill>
            <a:schemeClr val="tx1"/>
          </a:solidFill>
          <a:latin typeface="+mn-lt"/>
          <a:ea typeface="+mn-ea"/>
          <a:cs typeface="+mn-cs"/>
        </a:defRPr>
      </a:lvl1pPr>
      <a:lvl2pPr marL="293396" algn="l" defTabSz="586775" rtl="0" eaLnBrk="1" latinLnBrk="0" hangingPunct="1">
        <a:defRPr sz="1200" kern="1200">
          <a:solidFill>
            <a:schemeClr val="tx1"/>
          </a:solidFill>
          <a:latin typeface="+mn-lt"/>
          <a:ea typeface="+mn-ea"/>
          <a:cs typeface="+mn-cs"/>
        </a:defRPr>
      </a:lvl2pPr>
      <a:lvl3pPr marL="586775" algn="l" defTabSz="586775" rtl="0" eaLnBrk="1" latinLnBrk="0" hangingPunct="1">
        <a:defRPr sz="1200" kern="1200">
          <a:solidFill>
            <a:schemeClr val="tx1"/>
          </a:solidFill>
          <a:latin typeface="+mn-lt"/>
          <a:ea typeface="+mn-ea"/>
          <a:cs typeface="+mn-cs"/>
        </a:defRPr>
      </a:lvl3pPr>
      <a:lvl4pPr marL="880168" algn="l" defTabSz="586775" rtl="0" eaLnBrk="1" latinLnBrk="0" hangingPunct="1">
        <a:defRPr sz="1200" kern="1200">
          <a:solidFill>
            <a:schemeClr val="tx1"/>
          </a:solidFill>
          <a:latin typeface="+mn-lt"/>
          <a:ea typeface="+mn-ea"/>
          <a:cs typeface="+mn-cs"/>
        </a:defRPr>
      </a:lvl4pPr>
      <a:lvl5pPr marL="1173550" algn="l" defTabSz="586775" rtl="0" eaLnBrk="1" latinLnBrk="0" hangingPunct="1">
        <a:defRPr sz="1200" kern="1200">
          <a:solidFill>
            <a:schemeClr val="tx1"/>
          </a:solidFill>
          <a:latin typeface="+mn-lt"/>
          <a:ea typeface="+mn-ea"/>
          <a:cs typeface="+mn-cs"/>
        </a:defRPr>
      </a:lvl5pPr>
      <a:lvl6pPr marL="1466943" algn="l" defTabSz="586775" rtl="0" eaLnBrk="1" latinLnBrk="0" hangingPunct="1">
        <a:defRPr sz="1200" kern="1200">
          <a:solidFill>
            <a:schemeClr val="tx1"/>
          </a:solidFill>
          <a:latin typeface="+mn-lt"/>
          <a:ea typeface="+mn-ea"/>
          <a:cs typeface="+mn-cs"/>
        </a:defRPr>
      </a:lvl6pPr>
      <a:lvl7pPr marL="1760325" algn="l" defTabSz="586775" rtl="0" eaLnBrk="1" latinLnBrk="0" hangingPunct="1">
        <a:defRPr sz="1200" kern="1200">
          <a:solidFill>
            <a:schemeClr val="tx1"/>
          </a:solidFill>
          <a:latin typeface="+mn-lt"/>
          <a:ea typeface="+mn-ea"/>
          <a:cs typeface="+mn-cs"/>
        </a:defRPr>
      </a:lvl7pPr>
      <a:lvl8pPr marL="2053715" algn="l" defTabSz="586775" rtl="0" eaLnBrk="1" latinLnBrk="0" hangingPunct="1">
        <a:defRPr sz="1200" kern="1200">
          <a:solidFill>
            <a:schemeClr val="tx1"/>
          </a:solidFill>
          <a:latin typeface="+mn-lt"/>
          <a:ea typeface="+mn-ea"/>
          <a:cs typeface="+mn-cs"/>
        </a:defRPr>
      </a:lvl8pPr>
      <a:lvl9pPr marL="2347102" algn="l" defTabSz="586775"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hyperlink" Target="https://www.google.co.uk/url?sa=i&amp;rct=j&amp;q=&amp;esrc=s&amp;source=images&amp;cd=&amp;cad=rja&amp;uact=8&amp;ved=2ahUKEwiCgLT0ptLhAhWL3OAKHRjuB9QQjRx6BAgBEAU&amp;url=https://adoptionnetwork.com/blog/the-adoption-symbol&amp;psig=AOvVaw1XC3VcJqemBQt75X_aaehi&amp;ust=155542476014799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4" name="Text Box 186"/>
          <p:cNvSpPr txBox="1">
            <a:spLocks noChangeArrowheads="1"/>
          </p:cNvSpPr>
          <p:nvPr/>
        </p:nvSpPr>
        <p:spPr bwMode="auto">
          <a:xfrm>
            <a:off x="6305941" y="6"/>
            <a:ext cx="23964478" cy="1485192"/>
          </a:xfrm>
          <a:prstGeom prst="rect">
            <a:avLst/>
          </a:prstGeom>
          <a:noFill/>
          <a:ln>
            <a:noFill/>
          </a:ln>
          <a:effectLst/>
          <a:extLst/>
        </p:spPr>
        <p:txBody>
          <a:bodyPr lIns="268921" tIns="537844" rIns="268921" bIns="268921" anchor="ctr" anchorCtr="1"/>
          <a:lstStyle>
            <a:lvl1pPr defTabSz="4022725">
              <a:defRPr>
                <a:solidFill>
                  <a:schemeClr val="tx1"/>
                </a:solidFill>
                <a:latin typeface="Arial" panose="020B0604020202020204" pitchFamily="34" charset="0"/>
              </a:defRPr>
            </a:lvl1pPr>
            <a:lvl2pPr marL="419100" defTabSz="4022725">
              <a:defRPr>
                <a:solidFill>
                  <a:schemeClr val="tx1"/>
                </a:solidFill>
                <a:latin typeface="Arial" panose="020B0604020202020204" pitchFamily="34" charset="0"/>
              </a:defRPr>
            </a:lvl2pPr>
            <a:lvl3pPr marL="838200" defTabSz="4022725">
              <a:defRPr>
                <a:solidFill>
                  <a:schemeClr val="tx1"/>
                </a:solidFill>
                <a:latin typeface="Arial" panose="020B0604020202020204" pitchFamily="34" charset="0"/>
              </a:defRPr>
            </a:lvl3pPr>
            <a:lvl4pPr marL="1257300" defTabSz="4022725">
              <a:defRPr>
                <a:solidFill>
                  <a:schemeClr val="tx1"/>
                </a:solidFill>
                <a:latin typeface="Arial" panose="020B0604020202020204" pitchFamily="34" charset="0"/>
              </a:defRPr>
            </a:lvl4pPr>
            <a:lvl5pPr marL="1676400" defTabSz="4022725">
              <a:defRPr>
                <a:solidFill>
                  <a:schemeClr val="tx1"/>
                </a:solidFill>
                <a:latin typeface="Arial" panose="020B0604020202020204" pitchFamily="34" charset="0"/>
              </a:defRPr>
            </a:lvl5pPr>
            <a:lvl6pPr marL="2133600" defTabSz="4022725" fontAlgn="base">
              <a:spcBef>
                <a:spcPct val="0"/>
              </a:spcBef>
              <a:spcAft>
                <a:spcPct val="0"/>
              </a:spcAft>
              <a:defRPr>
                <a:solidFill>
                  <a:schemeClr val="tx1"/>
                </a:solidFill>
                <a:latin typeface="Arial" panose="020B0604020202020204" pitchFamily="34" charset="0"/>
              </a:defRPr>
            </a:lvl6pPr>
            <a:lvl7pPr marL="2590800" defTabSz="4022725" fontAlgn="base">
              <a:spcBef>
                <a:spcPct val="0"/>
              </a:spcBef>
              <a:spcAft>
                <a:spcPct val="0"/>
              </a:spcAft>
              <a:defRPr>
                <a:solidFill>
                  <a:schemeClr val="tx1"/>
                </a:solidFill>
                <a:latin typeface="Arial" panose="020B0604020202020204" pitchFamily="34" charset="0"/>
              </a:defRPr>
            </a:lvl7pPr>
            <a:lvl8pPr marL="3048000" defTabSz="4022725" fontAlgn="base">
              <a:spcBef>
                <a:spcPct val="0"/>
              </a:spcBef>
              <a:spcAft>
                <a:spcPct val="0"/>
              </a:spcAft>
              <a:defRPr>
                <a:solidFill>
                  <a:schemeClr val="tx1"/>
                </a:solidFill>
                <a:latin typeface="Arial" panose="020B0604020202020204" pitchFamily="34" charset="0"/>
              </a:defRPr>
            </a:lvl8pPr>
            <a:lvl9pPr marL="3505200" defTabSz="4022725" fontAlgn="base">
              <a:spcBef>
                <a:spcPct val="0"/>
              </a:spcBef>
              <a:spcAft>
                <a:spcPct val="0"/>
              </a:spcAft>
              <a:defRPr>
                <a:solidFill>
                  <a:schemeClr val="tx1"/>
                </a:solidFill>
                <a:latin typeface="Arial" panose="020B0604020202020204" pitchFamily="34" charset="0"/>
              </a:defRPr>
            </a:lvl9pPr>
          </a:lstStyle>
          <a:p>
            <a:pPr algn="ctr">
              <a:lnSpc>
                <a:spcPct val="115000"/>
              </a:lnSpc>
              <a:spcAft>
                <a:spcPts val="1000"/>
              </a:spcAft>
            </a:pPr>
            <a:r>
              <a:rPr lang="en-GB" sz="4800" b="1" dirty="0">
                <a:ea typeface="Calibri" panose="020F0502020204030204" pitchFamily="34" charset="0"/>
                <a:cs typeface="Times New Roman" panose="02020603050405020304" pitchFamily="18" charset="0"/>
              </a:rPr>
              <a:t>Disenfranchisement in British healthcare: being a lesbian non-biological mother.</a:t>
            </a:r>
            <a:endParaRPr lang="en-GB" sz="4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51" name="Text Box 187"/>
          <p:cNvSpPr txBox="1">
            <a:spLocks noChangeArrowheads="1"/>
          </p:cNvSpPr>
          <p:nvPr/>
        </p:nvSpPr>
        <p:spPr bwMode="auto">
          <a:xfrm>
            <a:off x="6305941" y="1522327"/>
            <a:ext cx="23964478" cy="1149336"/>
          </a:xfrm>
          <a:prstGeom prst="rect">
            <a:avLst/>
          </a:prstGeom>
          <a:noFill/>
          <a:ln w="9525">
            <a:noFill/>
            <a:miter lim="800000"/>
            <a:headEnd/>
            <a:tailEnd/>
          </a:ln>
        </p:spPr>
        <p:txBody>
          <a:bodyPr lIns="268921" tIns="268921" rIns="268921" bIns="268921" anchor="ctr" anchorCtr="1"/>
          <a:lstStyle/>
          <a:p>
            <a:pPr defTabSz="2581410" eaLnBrk="1" hangingPunct="1"/>
            <a:r>
              <a:rPr lang="en-US" altLang="en-US" sz="3200" b="1" dirty="0">
                <a:solidFill>
                  <a:schemeClr val="bg1"/>
                </a:solidFill>
              </a:rPr>
              <a:t>Lucille Kelsall-Knight (RNC, </a:t>
            </a:r>
            <a:r>
              <a:rPr lang="en-GB" sz="3200" b="1" dirty="0">
                <a:solidFill>
                  <a:schemeClr val="bg1"/>
                </a:solidFill>
              </a:rPr>
              <a:t>BN (Children’s Nursing), </a:t>
            </a:r>
            <a:r>
              <a:rPr lang="en-GB" sz="3200" b="1" dirty="0" err="1">
                <a:solidFill>
                  <a:schemeClr val="bg1"/>
                </a:solidFill>
              </a:rPr>
              <a:t>Msc</a:t>
            </a:r>
            <a:r>
              <a:rPr lang="en-GB" sz="3200" b="1" dirty="0">
                <a:solidFill>
                  <a:schemeClr val="bg1"/>
                </a:solidFill>
              </a:rPr>
              <a:t> Advanced Practice, PGCE, FHEA)</a:t>
            </a:r>
            <a:r>
              <a:rPr lang="en-US" sz="3200" b="1" dirty="0">
                <a:solidFill>
                  <a:schemeClr val="bg1"/>
                </a:solidFill>
              </a:rPr>
              <a:t>  </a:t>
            </a:r>
          </a:p>
          <a:p>
            <a:pPr defTabSz="2581410" eaLnBrk="1" hangingPunct="1"/>
            <a:r>
              <a:rPr lang="en-US" altLang="en-US" sz="3200" b="1" dirty="0">
                <a:solidFill>
                  <a:schemeClr val="bg1"/>
                </a:solidFill>
              </a:rPr>
              <a:t>	</a:t>
            </a:r>
            <a:r>
              <a:rPr lang="en-US" altLang="en-US" sz="3200" b="1" dirty="0" smtClean="0">
                <a:solidFill>
                  <a:schemeClr val="bg1"/>
                </a:solidFill>
              </a:rPr>
              <a:t>        </a:t>
            </a:r>
            <a:r>
              <a:rPr lang="en-US" altLang="en-US" sz="3200" b="1" dirty="0" err="1" smtClean="0">
                <a:solidFill>
                  <a:schemeClr val="bg1"/>
                </a:solidFill>
              </a:rPr>
              <a:t>Ceri</a:t>
            </a:r>
            <a:r>
              <a:rPr lang="en-US" altLang="en-US" sz="3200" b="1" dirty="0" smtClean="0">
                <a:solidFill>
                  <a:schemeClr val="bg1"/>
                </a:solidFill>
              </a:rPr>
              <a:t> </a:t>
            </a:r>
            <a:r>
              <a:rPr lang="en-US" altLang="en-US" sz="3200" b="1" dirty="0" err="1" smtClean="0">
                <a:solidFill>
                  <a:schemeClr val="bg1"/>
                </a:solidFill>
              </a:rPr>
              <a:t>Sudron</a:t>
            </a:r>
            <a:r>
              <a:rPr lang="en-US" altLang="en-US" sz="3200" b="1" dirty="0" smtClean="0">
                <a:solidFill>
                  <a:schemeClr val="bg1"/>
                </a:solidFill>
              </a:rPr>
              <a:t> </a:t>
            </a:r>
            <a:r>
              <a:rPr lang="en-GB" sz="3200" b="1" dirty="0">
                <a:solidFill>
                  <a:schemeClr val="bg1"/>
                </a:solidFill>
                <a:latin typeface="Arial" panose="020B0604020202020204" pitchFamily="34" charset="0"/>
                <a:ea typeface="Calibri" panose="020F0502020204030204" pitchFamily="34" charset="0"/>
              </a:rPr>
              <a:t>(MSc, SFHEA, </a:t>
            </a:r>
            <a:r>
              <a:rPr lang="en-GB" sz="3200" b="1" dirty="0" err="1">
                <a:solidFill>
                  <a:schemeClr val="bg1"/>
                </a:solidFill>
                <a:latin typeface="Arial" panose="020B0604020202020204" pitchFamily="34" charset="0"/>
                <a:ea typeface="Calibri" panose="020F0502020204030204" pitchFamily="34" charset="0"/>
              </a:rPr>
              <a:t>MCPara</a:t>
            </a:r>
            <a:r>
              <a:rPr lang="en-GB" sz="3200" b="1" dirty="0">
                <a:solidFill>
                  <a:schemeClr val="bg1"/>
                </a:solidFill>
                <a:latin typeface="Arial" panose="020B0604020202020204" pitchFamily="34" charset="0"/>
                <a:ea typeface="Calibri" panose="020F0502020204030204" pitchFamily="34" charset="0"/>
              </a:rPr>
              <a:t>)</a:t>
            </a:r>
            <a:r>
              <a:rPr lang="en-US" altLang="en-US" sz="3200" b="1" dirty="0">
                <a:solidFill>
                  <a:schemeClr val="bg1"/>
                </a:solidFill>
              </a:rPr>
              <a:t>	</a:t>
            </a:r>
          </a:p>
        </p:txBody>
      </p:sp>
      <p:sp>
        <p:nvSpPr>
          <p:cNvPr id="2052" name="Text Box 194"/>
          <p:cNvSpPr txBox="1">
            <a:spLocks noChangeArrowheads="1"/>
          </p:cNvSpPr>
          <p:nvPr/>
        </p:nvSpPr>
        <p:spPr bwMode="auto">
          <a:xfrm>
            <a:off x="7016833" y="2996821"/>
            <a:ext cx="6879421" cy="668335"/>
          </a:xfrm>
          <a:prstGeom prst="rect">
            <a:avLst/>
          </a:prstGeom>
          <a:noFill/>
          <a:ln w="9525">
            <a:noFill/>
            <a:prstDash val="sysDot"/>
            <a:miter lim="800000"/>
            <a:headEnd/>
            <a:tailEnd/>
          </a:ln>
        </p:spPr>
        <p:txBody>
          <a:bodyPr wrap="none" lIns="134460" tIns="134460" rIns="134460" bIns="134460" anchor="ctr" anchorCtr="1"/>
          <a:lstStyle/>
          <a:p>
            <a:pPr defTabSz="2581410" eaLnBrk="1" hangingPunct="1"/>
            <a:r>
              <a:rPr lang="en-US" altLang="en-US" sz="2900" dirty="0">
                <a:latin typeface="Impact" pitchFamily="34" charset="0"/>
              </a:rPr>
              <a:t>INTRODUCTION</a:t>
            </a:r>
          </a:p>
        </p:txBody>
      </p:sp>
      <p:sp>
        <p:nvSpPr>
          <p:cNvPr id="2053" name="Text Box 198"/>
          <p:cNvSpPr txBox="1">
            <a:spLocks noChangeArrowheads="1"/>
          </p:cNvSpPr>
          <p:nvPr/>
        </p:nvSpPr>
        <p:spPr bwMode="auto">
          <a:xfrm>
            <a:off x="22676770" y="2949457"/>
            <a:ext cx="6879421" cy="668335"/>
          </a:xfrm>
          <a:prstGeom prst="rect">
            <a:avLst/>
          </a:prstGeom>
          <a:noFill/>
          <a:ln w="9525">
            <a:noFill/>
            <a:prstDash val="sysDot"/>
            <a:miter lim="800000"/>
            <a:headEnd/>
            <a:tailEnd/>
          </a:ln>
        </p:spPr>
        <p:txBody>
          <a:bodyPr wrap="none" lIns="134460" tIns="134460" rIns="134460" bIns="134460" anchor="ctr" anchorCtr="1"/>
          <a:lstStyle/>
          <a:p>
            <a:pPr defTabSz="2581410" eaLnBrk="1" hangingPunct="1"/>
            <a:r>
              <a:rPr lang="en-US" altLang="en-US" sz="2900" dirty="0">
                <a:latin typeface="Impact" pitchFamily="34" charset="0"/>
              </a:rPr>
              <a:t>DISCUSSION</a:t>
            </a:r>
          </a:p>
        </p:txBody>
      </p:sp>
      <p:sp>
        <p:nvSpPr>
          <p:cNvPr id="2054" name="Text Box 199"/>
          <p:cNvSpPr txBox="1">
            <a:spLocks noChangeArrowheads="1"/>
          </p:cNvSpPr>
          <p:nvPr/>
        </p:nvSpPr>
        <p:spPr bwMode="auto">
          <a:xfrm>
            <a:off x="14573096" y="2996821"/>
            <a:ext cx="7430208" cy="668335"/>
          </a:xfrm>
          <a:prstGeom prst="rect">
            <a:avLst/>
          </a:prstGeom>
          <a:noFill/>
          <a:ln w="9525">
            <a:noFill/>
            <a:prstDash val="sysDot"/>
            <a:miter lim="800000"/>
            <a:headEnd/>
            <a:tailEnd/>
          </a:ln>
        </p:spPr>
        <p:txBody>
          <a:bodyPr wrap="none" lIns="134460" tIns="134460" rIns="134460" bIns="134460" anchor="ctr" anchorCtr="1"/>
          <a:lstStyle/>
          <a:p>
            <a:pPr defTabSz="2581410" eaLnBrk="1" hangingPunct="1"/>
            <a:r>
              <a:rPr lang="en-US" altLang="en-US" sz="2900" dirty="0">
                <a:latin typeface="Impact" pitchFamily="34" charset="0"/>
              </a:rPr>
              <a:t>RESULTS</a:t>
            </a:r>
          </a:p>
        </p:txBody>
      </p:sp>
      <p:sp>
        <p:nvSpPr>
          <p:cNvPr id="2057" name="Text Box 246"/>
          <p:cNvSpPr txBox="1">
            <a:spLocks noChangeArrowheads="1"/>
          </p:cNvSpPr>
          <p:nvPr/>
        </p:nvSpPr>
        <p:spPr bwMode="auto">
          <a:xfrm>
            <a:off x="842356" y="2929246"/>
            <a:ext cx="4953472" cy="668335"/>
          </a:xfrm>
          <a:prstGeom prst="rect">
            <a:avLst/>
          </a:prstGeom>
          <a:noFill/>
          <a:ln w="9525">
            <a:noFill/>
            <a:miter lim="800000"/>
            <a:headEnd/>
            <a:tailEnd/>
          </a:ln>
        </p:spPr>
        <p:txBody>
          <a:bodyPr wrap="none" lIns="134460" tIns="134460" rIns="134460" bIns="134460" anchor="ctr" anchorCtr="1"/>
          <a:lstStyle/>
          <a:p>
            <a:pPr defTabSz="2581410" eaLnBrk="1" hangingPunct="1"/>
            <a:r>
              <a:rPr lang="en-US" altLang="en-US" sz="2900" dirty="0">
                <a:solidFill>
                  <a:schemeClr val="bg1"/>
                </a:solidFill>
                <a:latin typeface="Impact" pitchFamily="34" charset="0"/>
              </a:rPr>
              <a:t>ABSTRACT</a:t>
            </a:r>
          </a:p>
        </p:txBody>
      </p:sp>
      <p:sp>
        <p:nvSpPr>
          <p:cNvPr id="2058" name="Text Box 271"/>
          <p:cNvSpPr txBox="1">
            <a:spLocks noChangeArrowheads="1"/>
          </p:cNvSpPr>
          <p:nvPr/>
        </p:nvSpPr>
        <p:spPr bwMode="auto">
          <a:xfrm>
            <a:off x="7016833" y="10708224"/>
            <a:ext cx="6879421" cy="668335"/>
          </a:xfrm>
          <a:prstGeom prst="rect">
            <a:avLst/>
          </a:prstGeom>
          <a:noFill/>
          <a:ln w="9525">
            <a:noFill/>
            <a:prstDash val="sysDot"/>
            <a:miter lim="800000"/>
            <a:headEnd/>
            <a:tailEnd/>
          </a:ln>
        </p:spPr>
        <p:txBody>
          <a:bodyPr wrap="none" lIns="134460" tIns="134460" rIns="134460" bIns="134460" anchor="ctr" anchorCtr="1"/>
          <a:lstStyle/>
          <a:p>
            <a:pPr defTabSz="2581410" eaLnBrk="1" hangingPunct="1"/>
            <a:r>
              <a:rPr lang="en-US" altLang="en-US" sz="2900" dirty="0">
                <a:latin typeface="Impact" pitchFamily="34" charset="0"/>
              </a:rPr>
              <a:t>METHODS </a:t>
            </a:r>
          </a:p>
        </p:txBody>
      </p:sp>
      <p:sp>
        <p:nvSpPr>
          <p:cNvPr id="2059" name="Text Box 273"/>
          <p:cNvSpPr txBox="1">
            <a:spLocks noChangeArrowheads="1"/>
          </p:cNvSpPr>
          <p:nvPr/>
        </p:nvSpPr>
        <p:spPr bwMode="auto">
          <a:xfrm>
            <a:off x="22679001" y="11758491"/>
            <a:ext cx="6879421" cy="668335"/>
          </a:xfrm>
          <a:prstGeom prst="rect">
            <a:avLst/>
          </a:prstGeom>
          <a:noFill/>
          <a:ln w="9525">
            <a:noFill/>
            <a:prstDash val="sysDot"/>
            <a:miter lim="800000"/>
            <a:headEnd/>
            <a:tailEnd/>
          </a:ln>
        </p:spPr>
        <p:txBody>
          <a:bodyPr wrap="none" lIns="134460" tIns="134460" rIns="134460" bIns="134460" anchor="ctr" anchorCtr="1"/>
          <a:lstStyle/>
          <a:p>
            <a:pPr defTabSz="2581410" eaLnBrk="1" hangingPunct="1"/>
            <a:r>
              <a:rPr lang="en-US" altLang="en-US" sz="2900" dirty="0">
                <a:latin typeface="Impact" pitchFamily="34" charset="0"/>
              </a:rPr>
              <a:t>CONCLUSION</a:t>
            </a:r>
          </a:p>
        </p:txBody>
      </p:sp>
      <p:sp>
        <p:nvSpPr>
          <p:cNvPr id="2060" name="Text Box 274"/>
          <p:cNvSpPr txBox="1">
            <a:spLocks noChangeArrowheads="1"/>
          </p:cNvSpPr>
          <p:nvPr/>
        </p:nvSpPr>
        <p:spPr bwMode="auto">
          <a:xfrm>
            <a:off x="22702816" y="15814961"/>
            <a:ext cx="6879421" cy="668335"/>
          </a:xfrm>
          <a:prstGeom prst="rect">
            <a:avLst/>
          </a:prstGeom>
          <a:noFill/>
          <a:ln w="9525">
            <a:noFill/>
            <a:prstDash val="sysDot"/>
            <a:miter lim="800000"/>
            <a:headEnd/>
            <a:tailEnd/>
          </a:ln>
        </p:spPr>
        <p:txBody>
          <a:bodyPr wrap="none" lIns="134460" tIns="134460" rIns="134460" bIns="134460" anchor="ctr" anchorCtr="1"/>
          <a:lstStyle/>
          <a:p>
            <a:pPr defTabSz="2581410" eaLnBrk="1" hangingPunct="1"/>
            <a:r>
              <a:rPr lang="en-US" altLang="en-US" sz="2900" dirty="0">
                <a:latin typeface="Impact" pitchFamily="34" charset="0"/>
              </a:rPr>
              <a:t>REFERENCES</a:t>
            </a:r>
          </a:p>
        </p:txBody>
      </p:sp>
      <p:sp>
        <p:nvSpPr>
          <p:cNvPr id="2062" name="Text Box 279"/>
          <p:cNvSpPr txBox="1">
            <a:spLocks noChangeArrowheads="1"/>
          </p:cNvSpPr>
          <p:nvPr/>
        </p:nvSpPr>
        <p:spPr bwMode="auto">
          <a:xfrm>
            <a:off x="665237" y="3479006"/>
            <a:ext cx="5362011" cy="11870948"/>
          </a:xfrm>
          <a:prstGeom prst="rect">
            <a:avLst/>
          </a:prstGeom>
          <a:solidFill>
            <a:srgbClr val="B4003C"/>
          </a:solidFill>
          <a:ln w="19050">
            <a:noFill/>
            <a:prstDash val="dash"/>
            <a:miter lim="800000"/>
            <a:headEnd/>
            <a:tailEnd/>
          </a:ln>
        </p:spPr>
        <p:txBody>
          <a:bodyPr wrap="square" lIns="117351" tIns="117351" rIns="117351" bIns="117351">
            <a:spAutoFit/>
          </a:bodyPr>
          <a:lstStyle/>
          <a:p>
            <a:pPr defTabSz="537876" eaLnBrk="1" hangingPunct="1"/>
            <a:r>
              <a:rPr lang="en-GB" altLang="en-US" b="1" dirty="0" smtClean="0">
                <a:solidFill>
                  <a:schemeClr val="bg1"/>
                </a:solidFill>
              </a:rPr>
              <a:t>Aim</a:t>
            </a:r>
            <a:r>
              <a:rPr lang="en-GB" altLang="en-US" dirty="0" smtClean="0">
                <a:solidFill>
                  <a:schemeClr val="bg1"/>
                </a:solidFill>
              </a:rPr>
              <a:t>: To hear the voice of lesbian non-biological mothers on their experiences of accessing healthcare for their children.</a:t>
            </a:r>
          </a:p>
          <a:p>
            <a:pPr defTabSz="537876" eaLnBrk="1" hangingPunct="1"/>
            <a:r>
              <a:rPr lang="en-GB" altLang="en-US" b="1" dirty="0" err="1" smtClean="0">
                <a:solidFill>
                  <a:schemeClr val="bg1"/>
                </a:solidFill>
              </a:rPr>
              <a:t>Background</a:t>
            </a:r>
            <a:r>
              <a:rPr lang="en-GB" altLang="en-US" dirty="0" err="1" smtClean="0">
                <a:solidFill>
                  <a:schemeClr val="bg1"/>
                </a:solidFill>
              </a:rPr>
              <a:t>:</a:t>
            </a:r>
            <a:r>
              <a:rPr lang="en-GB" dirty="0" err="1">
                <a:solidFill>
                  <a:schemeClr val="bg1"/>
                </a:solidFill>
              </a:rPr>
              <a:t>The</a:t>
            </a:r>
            <a:r>
              <a:rPr lang="en-GB" dirty="0">
                <a:solidFill>
                  <a:schemeClr val="bg1"/>
                </a:solidFill>
              </a:rPr>
              <a:t> demography of a family has changed significantly in recent history as it is now more common for parents to be </a:t>
            </a:r>
            <a:r>
              <a:rPr lang="en-GB" dirty="0" smtClean="0">
                <a:solidFill>
                  <a:schemeClr val="bg1"/>
                </a:solidFill>
              </a:rPr>
              <a:t>lesbian (</a:t>
            </a:r>
            <a:r>
              <a:rPr lang="en-GB" dirty="0" err="1" smtClean="0">
                <a:solidFill>
                  <a:schemeClr val="bg1"/>
                </a:solidFill>
              </a:rPr>
              <a:t>Mellish</a:t>
            </a:r>
            <a:r>
              <a:rPr lang="en-GB" dirty="0" smtClean="0">
                <a:solidFill>
                  <a:schemeClr val="bg1"/>
                </a:solidFill>
              </a:rPr>
              <a:t> </a:t>
            </a:r>
            <a:r>
              <a:rPr lang="en-GB" dirty="0">
                <a:solidFill>
                  <a:schemeClr val="bg1"/>
                </a:solidFill>
              </a:rPr>
              <a:t>et al, 2013. </a:t>
            </a:r>
            <a:r>
              <a:rPr lang="en-GB" dirty="0" err="1">
                <a:solidFill>
                  <a:schemeClr val="bg1"/>
                </a:solidFill>
              </a:rPr>
              <a:t>Golombok</a:t>
            </a:r>
            <a:r>
              <a:rPr lang="en-GB" dirty="0">
                <a:solidFill>
                  <a:schemeClr val="bg1"/>
                </a:solidFill>
              </a:rPr>
              <a:t> et al, 2014). </a:t>
            </a:r>
            <a:r>
              <a:rPr lang="en-GB" altLang="en-US" dirty="0" smtClean="0">
                <a:solidFill>
                  <a:schemeClr val="bg1"/>
                </a:solidFill>
              </a:rPr>
              <a:t> A</a:t>
            </a:r>
            <a:r>
              <a:rPr lang="en-GB" dirty="0" smtClean="0">
                <a:solidFill>
                  <a:schemeClr val="bg1"/>
                </a:solidFill>
              </a:rPr>
              <a:t>ny </a:t>
            </a:r>
            <a:r>
              <a:rPr lang="en-GB" dirty="0">
                <a:solidFill>
                  <a:schemeClr val="bg1"/>
                </a:solidFill>
              </a:rPr>
              <a:t>recognition by the health care provider of ambiguity with regards to parentage </a:t>
            </a:r>
            <a:r>
              <a:rPr lang="en-GB" dirty="0" smtClean="0">
                <a:solidFill>
                  <a:schemeClr val="bg1"/>
                </a:solidFill>
              </a:rPr>
              <a:t>or intrusive questioning could </a:t>
            </a:r>
            <a:r>
              <a:rPr lang="en-GB" dirty="0">
                <a:solidFill>
                  <a:schemeClr val="bg1"/>
                </a:solidFill>
              </a:rPr>
              <a:t>lead to the child feeling uncertain with regards to their identity (</a:t>
            </a:r>
            <a:r>
              <a:rPr lang="en-GB" dirty="0" err="1">
                <a:solidFill>
                  <a:schemeClr val="bg1"/>
                </a:solidFill>
              </a:rPr>
              <a:t>Mellish</a:t>
            </a:r>
            <a:r>
              <a:rPr lang="en-GB" dirty="0">
                <a:solidFill>
                  <a:schemeClr val="bg1"/>
                </a:solidFill>
              </a:rPr>
              <a:t> et al, 2013).  </a:t>
            </a:r>
          </a:p>
          <a:p>
            <a:pPr defTabSz="537876" eaLnBrk="1" hangingPunct="1"/>
            <a:r>
              <a:rPr lang="en-GB" altLang="en-US" b="1" dirty="0" smtClean="0">
                <a:solidFill>
                  <a:schemeClr val="bg1"/>
                </a:solidFill>
              </a:rPr>
              <a:t>Design</a:t>
            </a:r>
            <a:r>
              <a:rPr lang="en-GB" altLang="en-US" dirty="0" smtClean="0">
                <a:solidFill>
                  <a:schemeClr val="bg1"/>
                </a:solidFill>
              </a:rPr>
              <a:t>: Narrative inquiry with a 3 stage interview approach.</a:t>
            </a:r>
            <a:endParaRPr lang="en-GB" altLang="en-US" dirty="0">
              <a:solidFill>
                <a:schemeClr val="bg1"/>
              </a:solidFill>
            </a:endParaRPr>
          </a:p>
          <a:p>
            <a:pPr defTabSz="537876" eaLnBrk="1" hangingPunct="1"/>
            <a:r>
              <a:rPr lang="en-GB" altLang="en-US" b="1" dirty="0" smtClean="0">
                <a:solidFill>
                  <a:schemeClr val="bg1"/>
                </a:solidFill>
              </a:rPr>
              <a:t>Method</a:t>
            </a:r>
            <a:r>
              <a:rPr lang="en-GB" altLang="en-US" dirty="0" smtClean="0">
                <a:solidFill>
                  <a:schemeClr val="bg1"/>
                </a:solidFill>
              </a:rPr>
              <a:t>: One lesbian non-biological parent and one lesbian adoptive parent couple were interviewed.  The interviews were transcribed and analysed using </a:t>
            </a:r>
            <a:r>
              <a:rPr lang="en-GB" dirty="0" smtClean="0">
                <a:solidFill>
                  <a:schemeClr val="bg1"/>
                </a:solidFill>
              </a:rPr>
              <a:t>Webster  and </a:t>
            </a:r>
            <a:r>
              <a:rPr lang="en-GB" dirty="0" err="1" smtClean="0">
                <a:solidFill>
                  <a:schemeClr val="bg1"/>
                </a:solidFill>
              </a:rPr>
              <a:t>Mertova</a:t>
            </a:r>
            <a:r>
              <a:rPr lang="en-GB" dirty="0" smtClean="0">
                <a:solidFill>
                  <a:schemeClr val="bg1"/>
                </a:solidFill>
              </a:rPr>
              <a:t> (2007</a:t>
            </a:r>
            <a:r>
              <a:rPr lang="en-GB" dirty="0">
                <a:solidFill>
                  <a:schemeClr val="bg1"/>
                </a:solidFill>
              </a:rPr>
              <a:t>) critical event analysis.</a:t>
            </a:r>
          </a:p>
          <a:p>
            <a:r>
              <a:rPr lang="en-GB" altLang="en-US" b="1" dirty="0" smtClean="0">
                <a:solidFill>
                  <a:schemeClr val="bg1"/>
                </a:solidFill>
              </a:rPr>
              <a:t>Results</a:t>
            </a:r>
            <a:r>
              <a:rPr lang="en-GB" altLang="en-US" dirty="0" smtClean="0">
                <a:solidFill>
                  <a:schemeClr val="bg1"/>
                </a:solidFill>
              </a:rPr>
              <a:t>: </a:t>
            </a:r>
            <a:r>
              <a:rPr lang="en-GB" dirty="0" smtClean="0">
                <a:solidFill>
                  <a:schemeClr val="bg1"/>
                </a:solidFill>
              </a:rPr>
              <a:t>Emergent themes were: </a:t>
            </a:r>
            <a:r>
              <a:rPr lang="en-GB" dirty="0">
                <a:solidFill>
                  <a:schemeClr val="bg1"/>
                </a:solidFill>
              </a:rPr>
              <a:t>attitudes and managing healthcare experiences, acknowledgment of sexual orientation, professional standards and family constellation</a:t>
            </a:r>
            <a:endParaRPr lang="en-GB" dirty="0" smtClean="0">
              <a:solidFill>
                <a:schemeClr val="bg1"/>
              </a:solidFill>
            </a:endParaRPr>
          </a:p>
          <a:p>
            <a:r>
              <a:rPr lang="en-GB" altLang="en-US" b="1" dirty="0" smtClean="0">
                <a:solidFill>
                  <a:schemeClr val="bg1"/>
                </a:solidFill>
              </a:rPr>
              <a:t>Conclusion and next steps</a:t>
            </a:r>
            <a:r>
              <a:rPr lang="en-GB" altLang="en-US" dirty="0" smtClean="0">
                <a:solidFill>
                  <a:schemeClr val="bg1"/>
                </a:solidFill>
              </a:rPr>
              <a:t>: The pilot study showed that navigating healthcare consultations can be a difficult journey for non-biological mothers.  This work was completed as part of a pilot study for the main doctoral project which sought to hear the experiences of lesbian adoptive parents in accessing healthcare for their children.  </a:t>
            </a:r>
          </a:p>
          <a:p>
            <a:endParaRPr lang="en-GB" altLang="en-US" b="1" dirty="0">
              <a:solidFill>
                <a:schemeClr val="bg1"/>
              </a:solidFill>
            </a:endParaRPr>
          </a:p>
        </p:txBody>
      </p:sp>
      <p:sp>
        <p:nvSpPr>
          <p:cNvPr id="2063" name="Text Box 280"/>
          <p:cNvSpPr txBox="1">
            <a:spLocks noChangeArrowheads="1"/>
          </p:cNvSpPr>
          <p:nvPr/>
        </p:nvSpPr>
        <p:spPr bwMode="auto">
          <a:xfrm>
            <a:off x="14124716" y="3665158"/>
            <a:ext cx="7872009" cy="17721644"/>
          </a:xfrm>
          <a:prstGeom prst="rect">
            <a:avLst/>
          </a:prstGeom>
          <a:solidFill>
            <a:srgbClr val="DDDDDD"/>
          </a:solidFill>
          <a:ln w="19050">
            <a:noFill/>
            <a:prstDash val="dash"/>
            <a:miter lim="800000"/>
            <a:headEnd/>
            <a:tailEnd/>
          </a:ln>
        </p:spPr>
        <p:txBody>
          <a:bodyPr lIns="117351" tIns="117351" rIns="117351" bIns="117351"/>
          <a:lstStyle/>
          <a:p>
            <a:pPr defTabSz="537876" eaLnBrk="1" hangingPunct="1"/>
            <a:r>
              <a:rPr lang="en-GB" altLang="en-US" dirty="0" smtClean="0"/>
              <a:t>The results from this pilot study identified 2 themes:</a:t>
            </a:r>
          </a:p>
          <a:p>
            <a:pPr defTabSz="537876" eaLnBrk="1" hangingPunct="1"/>
            <a:r>
              <a:rPr lang="en-GB" b="1" dirty="0" smtClean="0"/>
              <a:t>Attitudes and managing </a:t>
            </a:r>
            <a:r>
              <a:rPr lang="en-GB" b="1" dirty="0"/>
              <a:t>healthcare </a:t>
            </a:r>
            <a:r>
              <a:rPr lang="en-GB" b="1" dirty="0" smtClean="0"/>
              <a:t>experiences </a:t>
            </a:r>
          </a:p>
          <a:p>
            <a:pPr defTabSz="537876" eaLnBrk="1" hangingPunct="1"/>
            <a:r>
              <a:rPr lang="en-GB" i="1" dirty="0">
                <a:solidFill>
                  <a:schemeClr val="accent2"/>
                </a:solidFill>
              </a:rPr>
              <a:t>I think it was just … you feel like this second class citizen because you didn’t give birth…some people think they have this automatic right to talk about you…in that negative manner</a:t>
            </a:r>
            <a:r>
              <a:rPr lang="en-GB" i="1" dirty="0" smtClean="0">
                <a:solidFill>
                  <a:schemeClr val="accent2"/>
                </a:solidFill>
              </a:rPr>
              <a:t>…</a:t>
            </a:r>
          </a:p>
          <a:p>
            <a:pPr defTabSz="537876" eaLnBrk="1" hangingPunct="1"/>
            <a:endParaRPr lang="en-GB" i="1" dirty="0">
              <a:solidFill>
                <a:schemeClr val="accent2"/>
              </a:solidFill>
            </a:endParaRPr>
          </a:p>
          <a:p>
            <a:pPr defTabSz="537876" eaLnBrk="1" hangingPunct="1"/>
            <a:r>
              <a:rPr lang="en-GB" i="1" dirty="0">
                <a:solidFill>
                  <a:schemeClr val="accent2"/>
                </a:solidFill>
              </a:rPr>
              <a:t>and I've been visiting them [the children in a hospital setting] almost constantly for 3 days before anybody said do you want to cuddle with skin to skin… and she [nurse] recognised me as their parent, at that point… and nobody else had up until that point, I was just basically… I felt like I was the milkman because I brought the milk… brought the milk and the clean clothing…</a:t>
            </a:r>
            <a:endParaRPr lang="en-GB" dirty="0">
              <a:solidFill>
                <a:schemeClr val="accent2"/>
              </a:solidFill>
            </a:endParaRPr>
          </a:p>
          <a:p>
            <a:pPr defTabSz="537876" eaLnBrk="1" hangingPunct="1"/>
            <a:endParaRPr lang="en-GB" dirty="0">
              <a:solidFill>
                <a:schemeClr val="accent2"/>
              </a:solidFill>
            </a:endParaRPr>
          </a:p>
          <a:p>
            <a:pPr defTabSz="537876" eaLnBrk="1" hangingPunct="1"/>
            <a:endParaRPr lang="en-GB" altLang="en-US" dirty="0" smtClean="0"/>
          </a:p>
          <a:p>
            <a:pPr defTabSz="537876" eaLnBrk="1" hangingPunct="1"/>
            <a:r>
              <a:rPr lang="en-GB" altLang="en-US" b="1" dirty="0" smtClean="0"/>
              <a:t>Acknowledgement of sexual orientation</a:t>
            </a:r>
          </a:p>
          <a:p>
            <a:r>
              <a:rPr lang="en-GB" i="1" dirty="0">
                <a:solidFill>
                  <a:schemeClr val="accent2"/>
                </a:solidFill>
              </a:rPr>
              <a:t>I think that’s it though, when the two of us go together …I mean…it’s a long time… since I had had to walk into a room and announce my sexuality…. But since we’ve had the children, we walk in together and people go…’and you are?’  oh we’re both mum, we’re together and this is our son…</a:t>
            </a:r>
            <a:endParaRPr lang="en-GB" dirty="0">
              <a:solidFill>
                <a:schemeClr val="accent2"/>
              </a:solidFill>
            </a:endParaRPr>
          </a:p>
          <a:p>
            <a:endParaRPr lang="en-GB" i="1" dirty="0" smtClean="0">
              <a:solidFill>
                <a:schemeClr val="accent2"/>
              </a:solidFill>
            </a:endParaRPr>
          </a:p>
          <a:p>
            <a:r>
              <a:rPr lang="en-GB" i="1" dirty="0" smtClean="0">
                <a:solidFill>
                  <a:schemeClr val="accent2"/>
                </a:solidFill>
              </a:rPr>
              <a:t>… </a:t>
            </a:r>
            <a:r>
              <a:rPr lang="en-GB" i="1" dirty="0">
                <a:solidFill>
                  <a:schemeClr val="accent2"/>
                </a:solidFill>
              </a:rPr>
              <a:t>but I think also it's also that assumption isn't it… where you have to justify who you are… you have to tell them [health professionals] how to refer to you and do they do that with straight couples or do they just assume that it's Mummy and Daddy</a:t>
            </a:r>
            <a:r>
              <a:rPr lang="en-GB" i="1" dirty="0" smtClean="0">
                <a:solidFill>
                  <a:schemeClr val="accent2"/>
                </a:solidFill>
              </a:rPr>
              <a:t>…</a:t>
            </a:r>
          </a:p>
          <a:p>
            <a:endParaRPr lang="en-GB" i="1" dirty="0">
              <a:solidFill>
                <a:schemeClr val="accent2"/>
              </a:solidFill>
            </a:endParaRPr>
          </a:p>
          <a:p>
            <a:r>
              <a:rPr lang="en-GB" b="1" dirty="0" smtClean="0"/>
              <a:t>Professional standards</a:t>
            </a:r>
          </a:p>
          <a:p>
            <a:r>
              <a:rPr lang="en-GB" i="1" dirty="0">
                <a:solidFill>
                  <a:schemeClr val="accent2"/>
                </a:solidFill>
              </a:rPr>
              <a:t>she [doctor] was just so abrupt and uncaring and just lack compassion ….</a:t>
            </a:r>
            <a:r>
              <a:rPr lang="en-GB" i="1" dirty="0" err="1">
                <a:solidFill>
                  <a:schemeClr val="accent2"/>
                </a:solidFill>
              </a:rPr>
              <a:t>y’know</a:t>
            </a:r>
            <a:r>
              <a:rPr lang="en-GB" i="1" dirty="0">
                <a:solidFill>
                  <a:schemeClr val="accent2"/>
                </a:solidFill>
              </a:rPr>
              <a:t> whatever her feelings… it didn’t come across that she was in a caring profession and there to make things ok for the children…certainly not for our son.</a:t>
            </a:r>
          </a:p>
          <a:p>
            <a:endParaRPr lang="en-GB" i="1" dirty="0" smtClean="0">
              <a:solidFill>
                <a:schemeClr val="accent2"/>
              </a:solidFill>
            </a:endParaRPr>
          </a:p>
          <a:p>
            <a:r>
              <a:rPr lang="en-GB" i="1" dirty="0" smtClean="0">
                <a:solidFill>
                  <a:schemeClr val="accent2"/>
                </a:solidFill>
              </a:rPr>
              <a:t>I've </a:t>
            </a:r>
            <a:r>
              <a:rPr lang="en-GB" i="1" dirty="0">
                <a:solidFill>
                  <a:schemeClr val="accent2"/>
                </a:solidFill>
              </a:rPr>
              <a:t>been to so many patients in my career that you just accept what they tell you, from trans patients to gay families to everything and the NHS Constitution states that you should treat everyone… not the same, but equally.  So yeah I didn't realise how much it upset me at the time and it has made me more angry, but now it almost aggrieves me, for in the NHS there are still people that can't see beyond the normal boundary if you know what I mean, or what they perceive as normal…</a:t>
            </a:r>
          </a:p>
          <a:p>
            <a:endParaRPr lang="en-GB" b="1" dirty="0" smtClean="0"/>
          </a:p>
          <a:p>
            <a:endParaRPr lang="en-GB" b="1" dirty="0"/>
          </a:p>
          <a:p>
            <a:r>
              <a:rPr lang="en-GB" b="1" dirty="0" smtClean="0"/>
              <a:t>Family constellation</a:t>
            </a:r>
          </a:p>
          <a:p>
            <a:r>
              <a:rPr lang="en-GB" i="1" dirty="0" smtClean="0">
                <a:solidFill>
                  <a:schemeClr val="accent2"/>
                </a:solidFill>
              </a:rPr>
              <a:t>I </a:t>
            </a:r>
            <a:r>
              <a:rPr lang="en-GB" i="1" dirty="0">
                <a:solidFill>
                  <a:schemeClr val="accent2"/>
                </a:solidFill>
              </a:rPr>
              <a:t>think it’s just </a:t>
            </a:r>
            <a:r>
              <a:rPr lang="en-GB" i="1" dirty="0" err="1">
                <a:solidFill>
                  <a:schemeClr val="accent2"/>
                </a:solidFill>
              </a:rPr>
              <a:t>y’know</a:t>
            </a:r>
            <a:r>
              <a:rPr lang="en-GB" i="1" dirty="0">
                <a:solidFill>
                  <a:schemeClr val="accent2"/>
                </a:solidFill>
              </a:rPr>
              <a:t> for her I don’t think it was a normal family structure and I think she didn’t know how to deal with it… whether that’s the fact we’ve got two adopted children or because we’re two women…or a combination of both of those.  </a:t>
            </a:r>
            <a:endParaRPr lang="en-GB" dirty="0">
              <a:solidFill>
                <a:schemeClr val="accent2"/>
              </a:solidFill>
            </a:endParaRPr>
          </a:p>
          <a:p>
            <a:endParaRPr lang="en-GB" i="1" dirty="0" smtClean="0">
              <a:solidFill>
                <a:schemeClr val="accent2"/>
              </a:solidFill>
            </a:endParaRPr>
          </a:p>
          <a:p>
            <a:r>
              <a:rPr lang="en-GB" i="1" dirty="0" smtClean="0">
                <a:solidFill>
                  <a:schemeClr val="accent2"/>
                </a:solidFill>
              </a:rPr>
              <a:t>If </a:t>
            </a:r>
            <a:r>
              <a:rPr lang="en-GB" i="1" dirty="0">
                <a:solidFill>
                  <a:schemeClr val="accent2"/>
                </a:solidFill>
              </a:rPr>
              <a:t>you are not the biological mum, to then somehow be marginalized or lessened by being told that you are not the parents and I mean, when they wrote sperm donor on [the medical notes] they also…they wrote I was the father and I mean how ridiculous was that</a:t>
            </a:r>
            <a:endParaRPr lang="en-GB" dirty="0">
              <a:solidFill>
                <a:schemeClr val="accent2"/>
              </a:solidFill>
            </a:endParaRPr>
          </a:p>
          <a:p>
            <a:pPr defTabSz="537876" eaLnBrk="1" hangingPunct="1"/>
            <a:endParaRPr lang="en-GB" altLang="en-US" b="1" dirty="0" smtClean="0"/>
          </a:p>
        </p:txBody>
      </p:sp>
      <p:sp>
        <p:nvSpPr>
          <p:cNvPr id="2064" name="Text Box 281"/>
          <p:cNvSpPr txBox="1">
            <a:spLocks noChangeArrowheads="1"/>
          </p:cNvSpPr>
          <p:nvPr/>
        </p:nvSpPr>
        <p:spPr bwMode="auto">
          <a:xfrm>
            <a:off x="22205318" y="3617792"/>
            <a:ext cx="7822325" cy="8176814"/>
          </a:xfrm>
          <a:prstGeom prst="rect">
            <a:avLst/>
          </a:prstGeom>
          <a:solidFill>
            <a:srgbClr val="DDDDDD"/>
          </a:solidFill>
          <a:ln w="19050">
            <a:noFill/>
            <a:prstDash val="dash"/>
            <a:miter lim="800000"/>
            <a:headEnd/>
            <a:tailEnd/>
          </a:ln>
        </p:spPr>
        <p:txBody>
          <a:bodyPr lIns="117351" tIns="117351" rIns="117351" bIns="117351"/>
          <a:lstStyle/>
          <a:p>
            <a:pPr defTabSz="537876" eaLnBrk="1" hangingPunct="1"/>
            <a:r>
              <a:rPr lang="en-GB" altLang="en-US" dirty="0"/>
              <a:t>Non-biological lesbian mothers have a complex path to navigate within British healthcare.  The findings show that British healthcare on the whole subscribes to </a:t>
            </a:r>
            <a:r>
              <a:rPr lang="en-GB" altLang="en-US" dirty="0" err="1"/>
              <a:t>heterosexism</a:t>
            </a:r>
            <a:r>
              <a:rPr lang="en-GB" altLang="en-US" dirty="0"/>
              <a:t> (Chapman et al, 2012a. </a:t>
            </a:r>
            <a:r>
              <a:rPr lang="en-GB" altLang="en-US" dirty="0" smtClean="0"/>
              <a:t>Shields </a:t>
            </a:r>
            <a:r>
              <a:rPr lang="en-GB" altLang="en-US" dirty="0"/>
              <a:t>et al, 2012) and whilst there were some positive interactions, there were also a significant number of challenging situations.  The parents felt that healthcare professionals often had heteronormative views of family constellations and that they also did not always honour their professional codes of conduct as they had negative attitudes towards their parentage and sexuality.  This led to the non-biological lesbian mothers feeling a sense of marginalisation which is mirrored in the findings of Hayman et al (2013).  A lack of knowledge surrounding routes to parenthood led to some healthcare staff asking inappropriate questions, which created a protective response from the mothers who felt compelled to defend their role and identity.  This is further endorsed by </a:t>
            </a:r>
            <a:r>
              <a:rPr lang="en-GB" altLang="en-US" dirty="0" smtClean="0"/>
              <a:t>Hayman </a:t>
            </a:r>
            <a:r>
              <a:rPr lang="en-GB" altLang="en-US" dirty="0"/>
              <a:t>et al (2013) who discuss terminology such as sister or friend being used and questioning over the whereabouts of the father and conception methods, all leading to a sense of alienation and disenfranchisement.  This study did highlight that whilst some healthcare professionals did not acknowledge the non-biological mother during an interaction, the non-biological mothers themselves perceive themselves to be as much of a mother as their biological counterparts and they believed, therefore, that they should be regarded as such.</a:t>
            </a:r>
            <a:endParaRPr lang="en-US" altLang="en-US" dirty="0"/>
          </a:p>
        </p:txBody>
      </p:sp>
      <p:sp>
        <p:nvSpPr>
          <p:cNvPr id="2065" name="Text Box 282"/>
          <p:cNvSpPr txBox="1">
            <a:spLocks noChangeArrowheads="1"/>
          </p:cNvSpPr>
          <p:nvPr/>
        </p:nvSpPr>
        <p:spPr bwMode="auto">
          <a:xfrm>
            <a:off x="7014853" y="11376558"/>
            <a:ext cx="6879421" cy="7066816"/>
          </a:xfrm>
          <a:prstGeom prst="rect">
            <a:avLst/>
          </a:prstGeom>
          <a:solidFill>
            <a:srgbClr val="DDDDDD"/>
          </a:solidFill>
          <a:ln w="19050">
            <a:noFill/>
            <a:prstDash val="dash"/>
            <a:miter lim="800000"/>
            <a:headEnd/>
            <a:tailEnd/>
          </a:ln>
        </p:spPr>
        <p:txBody>
          <a:bodyPr lIns="117351" tIns="117351" rIns="117351" bIns="117351"/>
          <a:lstStyle/>
          <a:p>
            <a:pPr defTabSz="537876" eaLnBrk="1" hangingPunct="1"/>
            <a:r>
              <a:rPr lang="en-GB" altLang="en-US" b="1" u="sng" dirty="0"/>
              <a:t>Design</a:t>
            </a:r>
          </a:p>
          <a:p>
            <a:pPr defTabSz="537876" eaLnBrk="1" hangingPunct="1"/>
            <a:r>
              <a:rPr lang="en-GB" dirty="0"/>
              <a:t>The research </a:t>
            </a:r>
            <a:r>
              <a:rPr lang="en-GB" dirty="0" smtClean="0"/>
              <a:t>was a </a:t>
            </a:r>
            <a:r>
              <a:rPr lang="en-GB" dirty="0"/>
              <a:t>qualitative exploration into </a:t>
            </a:r>
            <a:r>
              <a:rPr lang="en-GB" dirty="0" smtClean="0"/>
              <a:t>lesbian non-biological </a:t>
            </a:r>
            <a:r>
              <a:rPr lang="en-GB" dirty="0"/>
              <a:t>parental experience that utilizes perspective and retrospective data elicited through reflexive exercises. The data </a:t>
            </a:r>
            <a:r>
              <a:rPr lang="en-GB" dirty="0" smtClean="0"/>
              <a:t>was </a:t>
            </a:r>
            <a:r>
              <a:rPr lang="en-GB" dirty="0"/>
              <a:t>analysed using narrative analysis. </a:t>
            </a:r>
            <a:endParaRPr lang="en-GB" dirty="0" smtClean="0"/>
          </a:p>
          <a:p>
            <a:pPr defTabSz="537876" eaLnBrk="1" hangingPunct="1"/>
            <a:r>
              <a:rPr lang="en-GB" altLang="en-US" b="1" u="sng" dirty="0" smtClean="0"/>
              <a:t>Participants </a:t>
            </a:r>
          </a:p>
          <a:p>
            <a:pPr defTabSz="537876" eaLnBrk="1" hangingPunct="1"/>
            <a:r>
              <a:rPr lang="en-GB" altLang="en-US" dirty="0" smtClean="0"/>
              <a:t>Purposive sampling was employed and the </a:t>
            </a:r>
            <a:r>
              <a:rPr lang="en-GB" altLang="en-US" dirty="0"/>
              <a:t>study population was </a:t>
            </a:r>
            <a:r>
              <a:rPr lang="en-GB" altLang="en-US" dirty="0" smtClean="0"/>
              <a:t>a lesbian adopter couple and a lesbian non-biological mother.  The participants were part of a pilot study for a larger study considering lesbian adoptive mothers.  The participants were British Citizens and had accessed healthcare for their children in the National Health Service.</a:t>
            </a:r>
            <a:endParaRPr lang="en-GB" altLang="en-US" dirty="0"/>
          </a:p>
          <a:p>
            <a:pPr defTabSz="537876" eaLnBrk="1" hangingPunct="1"/>
            <a:r>
              <a:rPr lang="en-GB" altLang="en-US" b="1" u="sng" dirty="0" smtClean="0"/>
              <a:t>Data </a:t>
            </a:r>
            <a:r>
              <a:rPr lang="en-GB" altLang="en-US" b="1" u="sng" dirty="0"/>
              <a:t>Collection</a:t>
            </a:r>
          </a:p>
          <a:p>
            <a:pPr defTabSz="537876" eaLnBrk="1" hangingPunct="1"/>
            <a:r>
              <a:rPr lang="en-GB" altLang="en-US" dirty="0"/>
              <a:t>Data was collected using </a:t>
            </a:r>
            <a:r>
              <a:rPr lang="en-GB" altLang="en-US" dirty="0" smtClean="0"/>
              <a:t>3 skype interviews which centred around a  critical incident*.  Data was transcribed and analysed  utilising  </a:t>
            </a:r>
            <a:r>
              <a:rPr lang="en-GB" dirty="0" smtClean="0"/>
              <a:t>Webster and </a:t>
            </a:r>
            <a:r>
              <a:rPr lang="en-GB" dirty="0" err="1" smtClean="0"/>
              <a:t>Mertova</a:t>
            </a:r>
            <a:r>
              <a:rPr lang="en-GB" dirty="0" smtClean="0"/>
              <a:t> </a:t>
            </a:r>
            <a:r>
              <a:rPr lang="en-GB" dirty="0"/>
              <a:t>(2007) critical event analysis </a:t>
            </a:r>
            <a:r>
              <a:rPr lang="en-GB" altLang="en-US" dirty="0" smtClean="0"/>
              <a:t>with themes generated. </a:t>
            </a:r>
            <a:endParaRPr lang="en-US" altLang="en-US" dirty="0"/>
          </a:p>
        </p:txBody>
      </p:sp>
      <p:sp>
        <p:nvSpPr>
          <p:cNvPr id="2066" name="Text Box 283"/>
          <p:cNvSpPr txBox="1">
            <a:spLocks noChangeArrowheads="1"/>
          </p:cNvSpPr>
          <p:nvPr/>
        </p:nvSpPr>
        <p:spPr bwMode="auto">
          <a:xfrm>
            <a:off x="22205318" y="12513501"/>
            <a:ext cx="7822325" cy="3354611"/>
          </a:xfrm>
          <a:prstGeom prst="rect">
            <a:avLst/>
          </a:prstGeom>
          <a:solidFill>
            <a:srgbClr val="DDDDDD"/>
          </a:solidFill>
          <a:ln w="19050">
            <a:noFill/>
            <a:prstDash val="dash"/>
            <a:miter lim="800000"/>
            <a:headEnd/>
            <a:tailEnd/>
          </a:ln>
        </p:spPr>
        <p:txBody>
          <a:bodyPr lIns="117351" tIns="117351" rIns="117351" bIns="117351"/>
          <a:lstStyle/>
          <a:p>
            <a:r>
              <a:rPr lang="en-GB" dirty="0"/>
              <a:t>The findings highlight that lesbian non-biological mothers experienced positive and negative interactions with health care professionals. </a:t>
            </a:r>
            <a:r>
              <a:rPr lang="en-GB" dirty="0" smtClean="0"/>
              <a:t>Whilst </a:t>
            </a:r>
            <a:r>
              <a:rPr lang="en-GB" dirty="0"/>
              <a:t>there may be people who hold homophobic views, on the whole progression within the United Kingdom (Equality Act, 2010) has seen an increase in tolerance and acceptance. </a:t>
            </a:r>
            <a:r>
              <a:rPr lang="en-GB" dirty="0" smtClean="0"/>
              <a:t>The </a:t>
            </a:r>
            <a:r>
              <a:rPr lang="en-GB" dirty="0"/>
              <a:t>participants felt disenfranchised due to their non-biological status, however if health care professionals were educated on lesbian issues and non-biological parenthood then they may be able to alter the rhetoric of heteronormativity and allow liberation for all parents.  </a:t>
            </a:r>
          </a:p>
        </p:txBody>
      </p:sp>
      <p:sp>
        <p:nvSpPr>
          <p:cNvPr id="2332" name="Text Box 284"/>
          <p:cNvSpPr txBox="1">
            <a:spLocks noChangeArrowheads="1"/>
          </p:cNvSpPr>
          <p:nvPr/>
        </p:nvSpPr>
        <p:spPr bwMode="auto">
          <a:xfrm>
            <a:off x="6982884" y="3618418"/>
            <a:ext cx="6879421" cy="7089807"/>
          </a:xfrm>
          <a:prstGeom prst="rect">
            <a:avLst/>
          </a:prstGeom>
          <a:solidFill>
            <a:srgbClr val="DDDDDD"/>
          </a:solidFill>
          <a:ln>
            <a:noFill/>
          </a:ln>
          <a:effectLst/>
          <a:extLst/>
        </p:spPr>
        <p:txBody>
          <a:bodyPr lIns="117351" tIns="117351" rIns="117351" bIns="117351"/>
          <a:lstStyle>
            <a:lvl1pPr defTabSz="838200">
              <a:defRPr>
                <a:solidFill>
                  <a:schemeClr val="tx1"/>
                </a:solidFill>
                <a:latin typeface="Arial" panose="020B0604020202020204" pitchFamily="34" charset="0"/>
              </a:defRPr>
            </a:lvl1pPr>
            <a:lvl2pPr marL="419100" defTabSz="838200">
              <a:defRPr>
                <a:solidFill>
                  <a:schemeClr val="tx1"/>
                </a:solidFill>
                <a:latin typeface="Arial" panose="020B0604020202020204" pitchFamily="34" charset="0"/>
              </a:defRPr>
            </a:lvl2pPr>
            <a:lvl3pPr marL="838200" defTabSz="838200">
              <a:defRPr>
                <a:solidFill>
                  <a:schemeClr val="tx1"/>
                </a:solidFill>
                <a:latin typeface="Arial" panose="020B0604020202020204" pitchFamily="34" charset="0"/>
              </a:defRPr>
            </a:lvl3pPr>
            <a:lvl4pPr marL="1257300" defTabSz="838200">
              <a:defRPr>
                <a:solidFill>
                  <a:schemeClr val="tx1"/>
                </a:solidFill>
                <a:latin typeface="Arial" panose="020B0604020202020204" pitchFamily="34" charset="0"/>
              </a:defRPr>
            </a:lvl4pPr>
            <a:lvl5pPr marL="1676400" defTabSz="838200">
              <a:defRPr>
                <a:solidFill>
                  <a:schemeClr val="tx1"/>
                </a:solidFill>
                <a:latin typeface="Arial" panose="020B0604020202020204" pitchFamily="34" charset="0"/>
              </a:defRPr>
            </a:lvl5pPr>
            <a:lvl6pPr marL="2133600" defTabSz="838200" fontAlgn="base">
              <a:spcBef>
                <a:spcPct val="0"/>
              </a:spcBef>
              <a:spcAft>
                <a:spcPct val="0"/>
              </a:spcAft>
              <a:defRPr>
                <a:solidFill>
                  <a:schemeClr val="tx1"/>
                </a:solidFill>
                <a:latin typeface="Arial" panose="020B0604020202020204" pitchFamily="34" charset="0"/>
              </a:defRPr>
            </a:lvl6pPr>
            <a:lvl7pPr marL="2590800" defTabSz="838200" fontAlgn="base">
              <a:spcBef>
                <a:spcPct val="0"/>
              </a:spcBef>
              <a:spcAft>
                <a:spcPct val="0"/>
              </a:spcAft>
              <a:defRPr>
                <a:solidFill>
                  <a:schemeClr val="tx1"/>
                </a:solidFill>
                <a:latin typeface="Arial" panose="020B0604020202020204" pitchFamily="34" charset="0"/>
              </a:defRPr>
            </a:lvl7pPr>
            <a:lvl8pPr marL="3048000" defTabSz="838200" fontAlgn="base">
              <a:spcBef>
                <a:spcPct val="0"/>
              </a:spcBef>
              <a:spcAft>
                <a:spcPct val="0"/>
              </a:spcAft>
              <a:defRPr>
                <a:solidFill>
                  <a:schemeClr val="tx1"/>
                </a:solidFill>
                <a:latin typeface="Arial" panose="020B0604020202020204" pitchFamily="34" charset="0"/>
              </a:defRPr>
            </a:lvl8pPr>
            <a:lvl9pPr marL="3505200" defTabSz="838200" fontAlgn="base">
              <a:spcBef>
                <a:spcPct val="0"/>
              </a:spcBef>
              <a:spcAft>
                <a:spcPct val="0"/>
              </a:spcAft>
              <a:defRPr>
                <a:solidFill>
                  <a:schemeClr val="tx1"/>
                </a:solidFill>
                <a:latin typeface="Arial" panose="020B0604020202020204" pitchFamily="34" charset="0"/>
              </a:defRPr>
            </a:lvl9pPr>
          </a:lstStyle>
          <a:p>
            <a:pPr eaLnBrk="1" hangingPunct="1">
              <a:defRPr/>
            </a:pPr>
            <a:r>
              <a:rPr lang="en-GB" dirty="0"/>
              <a:t>Previous research has shown that Lesbian </a:t>
            </a:r>
            <a:r>
              <a:rPr lang="en-GB" dirty="0" smtClean="0"/>
              <a:t>parents </a:t>
            </a:r>
            <a:r>
              <a:rPr lang="en-GB" dirty="0"/>
              <a:t>may be reluctant to access healthcare for their children for fear of discrimination and acceptance (Chapman et al, 2012a. Shields et al, 2012).  Chapman et al (2012a) discussed that the main concerns for the parents included health professionals attitudes whereby one parent was ignored or excluded from their child’s care and also the necessity of the parents to ‘come out’ repeatedly due to their family constellation. The self-narratives in this </a:t>
            </a:r>
            <a:r>
              <a:rPr lang="en-GB" dirty="0" smtClean="0"/>
              <a:t>poster </a:t>
            </a:r>
            <a:r>
              <a:rPr lang="en-GB" dirty="0"/>
              <a:t>are from a wider study that has raised emergent themes around being a non-biological mother and the rhetoric and language of discrimination encountered within British healthcare.</a:t>
            </a:r>
          </a:p>
          <a:p>
            <a:pPr eaLnBrk="1" hangingPunct="1">
              <a:defRPr/>
            </a:pPr>
            <a:endParaRPr lang="en-GB" u="sng" dirty="0" smtClean="0"/>
          </a:p>
          <a:p>
            <a:pPr eaLnBrk="1" hangingPunct="1">
              <a:defRPr/>
            </a:pPr>
            <a:r>
              <a:rPr lang="x-none" u="sng" dirty="0" smtClean="0"/>
              <a:t>Aim</a:t>
            </a:r>
            <a:r>
              <a:rPr lang="x-none" b="1" dirty="0" smtClean="0"/>
              <a:t>: </a:t>
            </a:r>
            <a:endParaRPr lang="en-GB" b="1" dirty="0" smtClean="0"/>
          </a:p>
          <a:p>
            <a:pPr eaLnBrk="1" hangingPunct="1">
              <a:defRPr/>
            </a:pPr>
            <a:r>
              <a:rPr lang="en-GB" dirty="0" smtClean="0"/>
              <a:t>This study sought </a:t>
            </a:r>
            <a:r>
              <a:rPr lang="en-GB" dirty="0"/>
              <a:t>to </a:t>
            </a:r>
            <a:r>
              <a:rPr lang="en-GB" dirty="0" smtClean="0"/>
              <a:t>hear </a:t>
            </a:r>
            <a:r>
              <a:rPr lang="en-GB" dirty="0"/>
              <a:t>the </a:t>
            </a:r>
            <a:r>
              <a:rPr lang="en-GB" dirty="0" smtClean="0"/>
              <a:t>experiences </a:t>
            </a:r>
            <a:r>
              <a:rPr lang="en-GB" dirty="0"/>
              <a:t>of </a:t>
            </a:r>
            <a:r>
              <a:rPr lang="en-GB" dirty="0" smtClean="0"/>
              <a:t>lesbian non-biological mothers </a:t>
            </a:r>
            <a:r>
              <a:rPr lang="en-GB" dirty="0"/>
              <a:t>accessing healthcare for their children </a:t>
            </a:r>
            <a:r>
              <a:rPr lang="en-GB" dirty="0" smtClean="0"/>
              <a:t>in the United Kingdom and </a:t>
            </a:r>
            <a:r>
              <a:rPr lang="en-GB" dirty="0"/>
              <a:t>the rhetoric and language they </a:t>
            </a:r>
            <a:r>
              <a:rPr lang="en-GB" dirty="0" smtClean="0"/>
              <a:t>encountered. </a:t>
            </a:r>
          </a:p>
          <a:p>
            <a:pPr eaLnBrk="1" hangingPunct="1">
              <a:defRPr/>
            </a:pPr>
            <a:endParaRPr lang="en-GB" dirty="0" smtClean="0"/>
          </a:p>
          <a:p>
            <a:pPr eaLnBrk="1" hangingPunct="1">
              <a:defRPr/>
            </a:pPr>
            <a:endParaRPr lang="en-GB" dirty="0" smtClean="0"/>
          </a:p>
        </p:txBody>
      </p:sp>
      <p:sp>
        <p:nvSpPr>
          <p:cNvPr id="2068" name="Text Box 285"/>
          <p:cNvSpPr txBox="1">
            <a:spLocks noChangeArrowheads="1"/>
          </p:cNvSpPr>
          <p:nvPr/>
        </p:nvSpPr>
        <p:spPr bwMode="auto">
          <a:xfrm>
            <a:off x="22205318" y="16542373"/>
            <a:ext cx="7822325" cy="4771591"/>
          </a:xfrm>
          <a:prstGeom prst="rect">
            <a:avLst/>
          </a:prstGeom>
          <a:solidFill>
            <a:srgbClr val="DDDDDD"/>
          </a:solidFill>
          <a:ln w="19050">
            <a:noFill/>
            <a:prstDash val="dash"/>
            <a:miter lim="800000"/>
            <a:headEnd/>
            <a:tailEnd/>
          </a:ln>
        </p:spPr>
        <p:txBody>
          <a:bodyPr lIns="117351" tIns="117351" rIns="117351" bIns="117351"/>
          <a:lstStyle/>
          <a:p>
            <a:r>
              <a:rPr lang="en-GB" sz="1500" b="1" dirty="0"/>
              <a:t>Chapman. R. </a:t>
            </a:r>
            <a:r>
              <a:rPr lang="en-GB" sz="1500" b="1" dirty="0" err="1"/>
              <a:t>Wardrop</a:t>
            </a:r>
            <a:r>
              <a:rPr lang="en-GB" sz="1500" b="1" dirty="0"/>
              <a:t>, J. Freeman, P. </a:t>
            </a:r>
            <a:r>
              <a:rPr lang="en-GB" sz="1500" b="1" dirty="0" err="1"/>
              <a:t>Zappia</a:t>
            </a:r>
            <a:r>
              <a:rPr lang="en-GB" sz="1500" b="1" dirty="0"/>
              <a:t>, T. Watkins, R and Shields, L </a:t>
            </a:r>
            <a:r>
              <a:rPr lang="en-GB" sz="1500" dirty="0"/>
              <a:t>(2012a) A descriptive study of the experiences of lesbian, gay and transgender parents accessing health services for their children. Journal of Clinical Nursing 21 </a:t>
            </a:r>
            <a:r>
              <a:rPr lang="en-GB" sz="1500" dirty="0" smtClean="0"/>
              <a:t>pp.1128-1135</a:t>
            </a:r>
          </a:p>
          <a:p>
            <a:r>
              <a:rPr lang="en-GB" sz="1500" b="1" dirty="0"/>
              <a:t>Equality Act </a:t>
            </a:r>
            <a:r>
              <a:rPr lang="en-GB" sz="1500" dirty="0"/>
              <a:t>(2010) London: HMSO</a:t>
            </a:r>
          </a:p>
          <a:p>
            <a:r>
              <a:rPr lang="en-GB" sz="1500" b="1" dirty="0" err="1" smtClean="0"/>
              <a:t>Golombok</a:t>
            </a:r>
            <a:r>
              <a:rPr lang="en-GB" sz="1500" b="1" dirty="0"/>
              <a:t>, S. </a:t>
            </a:r>
            <a:r>
              <a:rPr lang="en-GB" sz="1500" b="1" dirty="0" err="1"/>
              <a:t>Mellish</a:t>
            </a:r>
            <a:r>
              <a:rPr lang="en-GB" sz="1500" b="1" dirty="0"/>
              <a:t>, L. Jennings, S. Casey, P. Tasker, F and Lamb, M. </a:t>
            </a:r>
            <a:r>
              <a:rPr lang="en-GB" sz="1500" dirty="0"/>
              <a:t>(2014) Adoptive gay father families: parent-child relationships and children’s psychological adjustment. Child Development 85 (2) pp. 456-468</a:t>
            </a:r>
            <a:r>
              <a:rPr lang="en-GB" sz="1500" dirty="0" smtClean="0"/>
              <a:t>.</a:t>
            </a:r>
          </a:p>
          <a:p>
            <a:r>
              <a:rPr lang="en-GB" sz="1500" b="1" dirty="0"/>
              <a:t>Hayman, B. Wilkes, L. </a:t>
            </a:r>
            <a:r>
              <a:rPr lang="en-GB" sz="1500" b="1" dirty="0" err="1"/>
              <a:t>Halcomb</a:t>
            </a:r>
            <a:r>
              <a:rPr lang="en-GB" sz="1500" b="1" dirty="0"/>
              <a:t>, E and Jackson, D. </a:t>
            </a:r>
            <a:r>
              <a:rPr lang="en-GB" sz="1500" dirty="0"/>
              <a:t>(2013) Marginalised mothers: lesbian women negotiating heteronormative healthcare services. Contemporary Nurse 44 (1) pp.120-127 </a:t>
            </a:r>
          </a:p>
          <a:p>
            <a:r>
              <a:rPr lang="en-GB" sz="1500" b="1" dirty="0" err="1"/>
              <a:t>Mellish</a:t>
            </a:r>
            <a:r>
              <a:rPr lang="en-GB" sz="1500" b="1" dirty="0"/>
              <a:t>, L. Jennings, S. Tasker, F. Lamb, M and </a:t>
            </a:r>
            <a:r>
              <a:rPr lang="en-GB" sz="1500" b="1" dirty="0" err="1"/>
              <a:t>Golombok</a:t>
            </a:r>
            <a:r>
              <a:rPr lang="en-GB" sz="1500" b="1" dirty="0"/>
              <a:t>, S </a:t>
            </a:r>
            <a:r>
              <a:rPr lang="en-GB" sz="1500" dirty="0"/>
              <a:t>(2013) Family relationships, child adjustment and adopters’ experiences London: </a:t>
            </a:r>
            <a:r>
              <a:rPr lang="en-GB" sz="1500" dirty="0" smtClean="0"/>
              <a:t>BAAF</a:t>
            </a:r>
          </a:p>
          <a:p>
            <a:r>
              <a:rPr lang="en-GB" sz="1500" b="1" dirty="0"/>
              <a:t>Shields, L. </a:t>
            </a:r>
            <a:r>
              <a:rPr lang="en-GB" sz="1500" b="1" dirty="0" err="1"/>
              <a:t>Zappia</a:t>
            </a:r>
            <a:r>
              <a:rPr lang="en-GB" sz="1500" b="1" dirty="0"/>
              <a:t>, T. Blackwood, D. Watkins, R. </a:t>
            </a:r>
            <a:r>
              <a:rPr lang="en-GB" sz="1500" b="1" dirty="0" err="1"/>
              <a:t>Wardrop</a:t>
            </a:r>
            <a:r>
              <a:rPr lang="en-GB" sz="1500" b="1" dirty="0"/>
              <a:t>, J and Chapman, R </a:t>
            </a:r>
            <a:r>
              <a:rPr lang="en-GB" sz="1500" dirty="0"/>
              <a:t>(2012) Lesbian, Gay, Bisexual, and Transgender Parents Seeking Health Care for Their Children: A Systematic Review of the Literature Worldviews on Evidence-Based Nursing Fourth Quarter pp.200-209</a:t>
            </a:r>
          </a:p>
          <a:p>
            <a:r>
              <a:rPr lang="en-GB" sz="1500" b="1" dirty="0" err="1" smtClean="0"/>
              <a:t>Verrier</a:t>
            </a:r>
            <a:r>
              <a:rPr lang="en-GB" sz="1500" b="1" dirty="0"/>
              <a:t>, N </a:t>
            </a:r>
            <a:r>
              <a:rPr lang="en-GB" sz="1500" dirty="0"/>
              <a:t>(2009) The Primal Wound: Understanding the Adopted Child London: BAAF</a:t>
            </a:r>
          </a:p>
          <a:p>
            <a:r>
              <a:rPr lang="en-GB" sz="1500" b="1" dirty="0"/>
              <a:t>Webster, L., &amp; </a:t>
            </a:r>
            <a:r>
              <a:rPr lang="en-GB" sz="1500" b="1" dirty="0" err="1"/>
              <a:t>Mertova</a:t>
            </a:r>
            <a:r>
              <a:rPr lang="en-GB" sz="1500" b="1" dirty="0"/>
              <a:t>, P. </a:t>
            </a:r>
            <a:r>
              <a:rPr lang="en-GB" sz="1500" dirty="0"/>
              <a:t>(2007). Using narrative inquiry as a research method: An introduction to using critical event narrative analysis in research on learning and teaching. New York, NY, US: Routledge/Taylor &amp; Francis Group. </a:t>
            </a:r>
          </a:p>
        </p:txBody>
      </p:sp>
      <p:sp>
        <p:nvSpPr>
          <p:cNvPr id="2069" name="Text Box 286"/>
          <p:cNvSpPr txBox="1">
            <a:spLocks noChangeArrowheads="1"/>
          </p:cNvSpPr>
          <p:nvPr/>
        </p:nvSpPr>
        <p:spPr bwMode="auto">
          <a:xfrm>
            <a:off x="665232" y="16483294"/>
            <a:ext cx="5362016" cy="3034643"/>
          </a:xfrm>
          <a:prstGeom prst="rect">
            <a:avLst/>
          </a:prstGeom>
          <a:solidFill>
            <a:srgbClr val="B4003C"/>
          </a:solidFill>
          <a:ln w="19050">
            <a:noFill/>
            <a:prstDash val="dash"/>
            <a:miter lim="800000"/>
            <a:headEnd/>
            <a:tailEnd/>
          </a:ln>
        </p:spPr>
        <p:txBody>
          <a:bodyPr lIns="117351" tIns="117351" rIns="117351" bIns="117351"/>
          <a:lstStyle/>
          <a:p>
            <a:pPr defTabSz="537876" eaLnBrk="1" hangingPunct="1"/>
            <a:r>
              <a:rPr lang="en-US" altLang="en-US" sz="1800" dirty="0">
                <a:solidFill>
                  <a:schemeClr val="bg1"/>
                </a:solidFill>
              </a:rPr>
              <a:t>Lucille Kelsall-Knight</a:t>
            </a:r>
          </a:p>
          <a:p>
            <a:pPr defTabSz="537876" eaLnBrk="1" hangingPunct="1"/>
            <a:r>
              <a:rPr lang="en-US" altLang="en-US" sz="1800" dirty="0" smtClean="0">
                <a:solidFill>
                  <a:schemeClr val="bg1"/>
                </a:solidFill>
              </a:rPr>
              <a:t>University of Birmingham</a:t>
            </a:r>
            <a:endParaRPr lang="en-US" altLang="en-US" sz="1800" dirty="0">
              <a:solidFill>
                <a:schemeClr val="bg1"/>
              </a:solidFill>
            </a:endParaRPr>
          </a:p>
          <a:p>
            <a:pPr defTabSz="537876" eaLnBrk="1" hangingPunct="1"/>
            <a:r>
              <a:rPr lang="en-US" altLang="en-US" sz="1800" dirty="0">
                <a:solidFill>
                  <a:schemeClr val="bg1"/>
                </a:solidFill>
              </a:rPr>
              <a:t>Email: </a:t>
            </a:r>
            <a:r>
              <a:rPr lang="en-US" altLang="en-US" sz="1800" dirty="0" smtClean="0">
                <a:solidFill>
                  <a:schemeClr val="bg1"/>
                </a:solidFill>
              </a:rPr>
              <a:t>L.M.Kelsall-Knight@bham.ac.uk</a:t>
            </a:r>
            <a:endParaRPr lang="en-US" altLang="en-US" sz="1800" dirty="0">
              <a:solidFill>
                <a:schemeClr val="bg1"/>
              </a:solidFill>
            </a:endParaRPr>
          </a:p>
          <a:p>
            <a:pPr defTabSz="537876" eaLnBrk="1" hangingPunct="1"/>
            <a:r>
              <a:rPr lang="en-US" altLang="en-US" sz="1800" dirty="0">
                <a:solidFill>
                  <a:schemeClr val="bg1"/>
                </a:solidFill>
              </a:rPr>
              <a:t>Research Supervisors: Dr Fiona Morgan and  Dr Debra Cureton </a:t>
            </a:r>
          </a:p>
          <a:p>
            <a:pPr defTabSz="537876" eaLnBrk="1" hangingPunct="1"/>
            <a:r>
              <a:rPr lang="en-US" altLang="en-US" sz="1800" dirty="0">
                <a:solidFill>
                  <a:schemeClr val="bg1"/>
                </a:solidFill>
              </a:rPr>
              <a:t>	   @</a:t>
            </a:r>
            <a:r>
              <a:rPr lang="en-US" altLang="en-US" sz="1800" dirty="0" err="1" smtClean="0">
                <a:solidFill>
                  <a:schemeClr val="bg1"/>
                </a:solidFill>
              </a:rPr>
              <a:t>LKelsallKnight</a:t>
            </a:r>
            <a:endParaRPr lang="en-US" altLang="en-US" sz="1800" dirty="0" smtClean="0">
              <a:solidFill>
                <a:schemeClr val="bg1"/>
              </a:solidFill>
            </a:endParaRPr>
          </a:p>
          <a:p>
            <a:pPr defTabSz="537876" eaLnBrk="1" hangingPunct="1"/>
            <a:endParaRPr lang="en-US" altLang="en-US" sz="1800" dirty="0">
              <a:solidFill>
                <a:schemeClr val="bg1"/>
              </a:solidFill>
            </a:endParaRPr>
          </a:p>
          <a:p>
            <a:pPr defTabSz="537876" eaLnBrk="1" hangingPunct="1"/>
            <a:r>
              <a:rPr lang="en-US" altLang="en-US" sz="1800" dirty="0" err="1" smtClean="0">
                <a:solidFill>
                  <a:schemeClr val="bg1"/>
                </a:solidFill>
              </a:rPr>
              <a:t>Ceri</a:t>
            </a:r>
            <a:r>
              <a:rPr lang="en-US" altLang="en-US" sz="1800" dirty="0" smtClean="0">
                <a:solidFill>
                  <a:schemeClr val="bg1"/>
                </a:solidFill>
              </a:rPr>
              <a:t> </a:t>
            </a:r>
            <a:r>
              <a:rPr lang="en-US" altLang="en-US" sz="1800" dirty="0" err="1" smtClean="0">
                <a:solidFill>
                  <a:schemeClr val="bg1"/>
                </a:solidFill>
              </a:rPr>
              <a:t>Sudron</a:t>
            </a:r>
            <a:endParaRPr lang="en-US" altLang="en-US" sz="1800" dirty="0" smtClean="0">
              <a:solidFill>
                <a:schemeClr val="bg1"/>
              </a:solidFill>
            </a:endParaRPr>
          </a:p>
          <a:p>
            <a:pPr defTabSz="537876" eaLnBrk="1" hangingPunct="1"/>
            <a:r>
              <a:rPr lang="en-US" altLang="en-US" sz="1800" dirty="0" smtClean="0">
                <a:solidFill>
                  <a:schemeClr val="bg1"/>
                </a:solidFill>
              </a:rPr>
              <a:t>University of </a:t>
            </a:r>
            <a:r>
              <a:rPr lang="en-US" altLang="en-US" sz="1800" dirty="0" err="1" smtClean="0">
                <a:solidFill>
                  <a:schemeClr val="bg1"/>
                </a:solidFill>
              </a:rPr>
              <a:t>Wolverhampton</a:t>
            </a:r>
            <a:endParaRPr lang="en-US" altLang="en-US" sz="1800" dirty="0" smtClean="0">
              <a:solidFill>
                <a:schemeClr val="bg1"/>
              </a:solidFill>
            </a:endParaRPr>
          </a:p>
          <a:p>
            <a:pPr defTabSz="537876" eaLnBrk="1" hangingPunct="1"/>
            <a:r>
              <a:rPr lang="en-US" altLang="en-US" sz="1800" dirty="0" smtClean="0">
                <a:solidFill>
                  <a:schemeClr val="bg1"/>
                </a:solidFill>
              </a:rPr>
              <a:t>	    @</a:t>
            </a:r>
            <a:r>
              <a:rPr lang="en-US" altLang="en-US" sz="1800" dirty="0" err="1" smtClean="0">
                <a:solidFill>
                  <a:schemeClr val="bg1"/>
                </a:solidFill>
              </a:rPr>
              <a:t>paramedicskier</a:t>
            </a:r>
            <a:endParaRPr lang="en-US" altLang="en-US" sz="1800" dirty="0">
              <a:solidFill>
                <a:schemeClr val="bg1"/>
              </a:solidFill>
            </a:endParaRPr>
          </a:p>
        </p:txBody>
      </p:sp>
      <p:pic>
        <p:nvPicPr>
          <p:cNvPr id="2076" name="Picture 3"/>
          <p:cNvPicPr>
            <a:picLocks noChangeAspect="1"/>
          </p:cNvPicPr>
          <p:nvPr/>
        </p:nvPicPr>
        <p:blipFill>
          <a:blip r:embed="rId2" cstate="print"/>
          <a:srcRect/>
          <a:stretch>
            <a:fillRect/>
          </a:stretch>
        </p:blipFill>
        <p:spPr bwMode="auto">
          <a:xfrm>
            <a:off x="630511" y="1485198"/>
            <a:ext cx="5041189" cy="1225944"/>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2327" y="18032392"/>
            <a:ext cx="708494" cy="405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645447" y="19599832"/>
            <a:ext cx="4953472" cy="1675088"/>
          </a:xfrm>
          <a:prstGeom prst="rect">
            <a:avLst/>
          </a:prstGeom>
          <a:noFill/>
        </p:spPr>
        <p:txBody>
          <a:bodyPr wrap="square" lIns="58676" tIns="29344" rIns="58676" bIns="29344" rtlCol="0">
            <a:spAutoFit/>
          </a:bodyPr>
          <a:lstStyle/>
          <a:p>
            <a:r>
              <a:rPr lang="en-GB" dirty="0" smtClean="0">
                <a:solidFill>
                  <a:schemeClr val="bg1"/>
                </a:solidFill>
              </a:rPr>
              <a:t>*Critical </a:t>
            </a:r>
            <a:r>
              <a:rPr lang="en-GB" dirty="0">
                <a:solidFill>
                  <a:schemeClr val="bg1"/>
                </a:solidFill>
              </a:rPr>
              <a:t>incidents are snapshots of something that happens to a patient or their family. It may be something positive, or it could be a situation where someone has suffered in some way</a:t>
            </a:r>
            <a:r>
              <a:rPr lang="en-GB" dirty="0"/>
              <a:t>. </a:t>
            </a:r>
          </a:p>
        </p:txBody>
      </p:sp>
      <p:sp>
        <p:nvSpPr>
          <p:cNvPr id="7" name="TextBox 6"/>
          <p:cNvSpPr txBox="1"/>
          <p:nvPr/>
        </p:nvSpPr>
        <p:spPr>
          <a:xfrm>
            <a:off x="7959074" y="20858431"/>
            <a:ext cx="2886540" cy="382427"/>
          </a:xfrm>
          <a:prstGeom prst="rect">
            <a:avLst/>
          </a:prstGeom>
          <a:noFill/>
          <a:scene3d>
            <a:camera prst="orthographicFront">
              <a:rot lat="0" lon="10800000" rev="0"/>
            </a:camera>
            <a:lightRig rig="threePt" dir="t"/>
          </a:scene3d>
        </p:spPr>
        <p:txBody>
          <a:bodyPr wrap="square" lIns="58676" tIns="29344" rIns="58676" bIns="29344" rtlCol="0">
            <a:spAutoFit/>
          </a:bodyPr>
          <a:lstStyle/>
          <a:p>
            <a:r>
              <a:rPr lang="en-GB" dirty="0" smtClean="0">
                <a:solidFill>
                  <a:srgbClr val="FF0000"/>
                </a:solidFill>
              </a:rPr>
              <a:t>Heterogeneity</a:t>
            </a:r>
            <a:endParaRPr lang="en-GB" dirty="0">
              <a:solidFill>
                <a:srgbClr val="FF0000"/>
              </a:solidFill>
            </a:endParaRPr>
          </a:p>
        </p:txBody>
      </p:sp>
      <p:pic>
        <p:nvPicPr>
          <p:cNvPr id="1030" name="Picture 6" descr="Image result for symbol of biological family">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88866" y="18917630"/>
            <a:ext cx="4067457" cy="194425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016821" y="19901324"/>
            <a:ext cx="2049264" cy="382427"/>
          </a:xfrm>
          <a:prstGeom prst="rect">
            <a:avLst/>
          </a:prstGeom>
          <a:noFill/>
          <a:scene3d>
            <a:camera prst="orthographicFront">
              <a:rot lat="10800000" lon="0" rev="0"/>
            </a:camera>
            <a:lightRig rig="threePt" dir="t"/>
          </a:scene3d>
        </p:spPr>
        <p:txBody>
          <a:bodyPr wrap="square" lIns="58676" tIns="29344" rIns="58676" bIns="29344" rtlCol="0">
            <a:spAutoFit/>
          </a:bodyPr>
          <a:lstStyle/>
          <a:p>
            <a:r>
              <a:rPr lang="en-GB" dirty="0" smtClean="0">
                <a:solidFill>
                  <a:srgbClr val="FF0000"/>
                </a:solidFill>
              </a:rPr>
              <a:t>Rhetoric</a:t>
            </a:r>
            <a:endParaRPr lang="en-GB" dirty="0">
              <a:solidFill>
                <a:srgbClr val="FF0000"/>
              </a:solidFill>
            </a:endParaRPr>
          </a:p>
        </p:txBody>
      </p:sp>
      <p:sp>
        <p:nvSpPr>
          <p:cNvPr id="9" name="TextBox 8"/>
          <p:cNvSpPr txBox="1"/>
          <p:nvPr/>
        </p:nvSpPr>
        <p:spPr>
          <a:xfrm>
            <a:off x="10875117" y="20861904"/>
            <a:ext cx="2983228" cy="382427"/>
          </a:xfrm>
          <a:prstGeom prst="rect">
            <a:avLst/>
          </a:prstGeom>
          <a:noFill/>
        </p:spPr>
        <p:txBody>
          <a:bodyPr wrap="square" lIns="58676" tIns="29344" rIns="58676" bIns="29344" rtlCol="0">
            <a:spAutoFit/>
          </a:bodyPr>
          <a:lstStyle/>
          <a:p>
            <a:r>
              <a:rPr lang="en-GB" dirty="0" smtClean="0"/>
              <a:t>Heterogeneity</a:t>
            </a:r>
            <a:endParaRPr lang="en-GB" dirty="0"/>
          </a:p>
        </p:txBody>
      </p:sp>
      <p:sp>
        <p:nvSpPr>
          <p:cNvPr id="10" name="TextBox 9"/>
          <p:cNvSpPr txBox="1"/>
          <p:nvPr/>
        </p:nvSpPr>
        <p:spPr>
          <a:xfrm>
            <a:off x="12480709" y="19970004"/>
            <a:ext cx="2080486" cy="382427"/>
          </a:xfrm>
          <a:prstGeom prst="rect">
            <a:avLst/>
          </a:prstGeom>
          <a:noFill/>
          <a:scene3d>
            <a:camera prst="orthographicFront">
              <a:rot lat="10800000" lon="0" rev="0"/>
            </a:camera>
            <a:lightRig rig="threePt" dir="t"/>
          </a:scene3d>
        </p:spPr>
        <p:txBody>
          <a:bodyPr wrap="square" lIns="58676" tIns="29344" rIns="58676" bIns="29344" rtlCol="0">
            <a:spAutoFit/>
          </a:bodyPr>
          <a:lstStyle/>
          <a:p>
            <a:r>
              <a:rPr lang="en-GB" dirty="0" smtClean="0">
                <a:solidFill>
                  <a:srgbClr val="FF0000"/>
                </a:solidFill>
              </a:rPr>
              <a:t>Constructs</a:t>
            </a:r>
            <a:endParaRPr lang="en-GB" dirty="0">
              <a:solidFill>
                <a:srgbClr val="FF0000"/>
              </a:solidFill>
            </a:endParaRPr>
          </a:p>
        </p:txBody>
      </p:sp>
      <p:sp>
        <p:nvSpPr>
          <p:cNvPr id="11" name="TextBox 10"/>
          <p:cNvSpPr txBox="1"/>
          <p:nvPr/>
        </p:nvSpPr>
        <p:spPr>
          <a:xfrm>
            <a:off x="12480709" y="19601485"/>
            <a:ext cx="1663103" cy="382427"/>
          </a:xfrm>
          <a:prstGeom prst="rect">
            <a:avLst/>
          </a:prstGeom>
          <a:noFill/>
        </p:spPr>
        <p:txBody>
          <a:bodyPr wrap="square" lIns="58676" tIns="29344" rIns="58676" bIns="29344" rtlCol="0">
            <a:spAutoFit/>
          </a:bodyPr>
          <a:lstStyle/>
          <a:p>
            <a:r>
              <a:rPr lang="en-GB" dirty="0" smtClean="0"/>
              <a:t>Constructs</a:t>
            </a:r>
            <a:endParaRPr lang="en-GB" dirty="0"/>
          </a:p>
        </p:txBody>
      </p:sp>
      <p:sp>
        <p:nvSpPr>
          <p:cNvPr id="12" name="TextBox 11"/>
          <p:cNvSpPr txBox="1"/>
          <p:nvPr/>
        </p:nvSpPr>
        <p:spPr>
          <a:xfrm>
            <a:off x="910178" y="14931258"/>
            <a:ext cx="4953472" cy="382427"/>
          </a:xfrm>
          <a:prstGeom prst="rect">
            <a:avLst/>
          </a:prstGeom>
          <a:noFill/>
        </p:spPr>
        <p:txBody>
          <a:bodyPr wrap="square" lIns="58676" tIns="29344" rIns="58676" bIns="29344" rtlCol="0">
            <a:spAutoFit/>
          </a:bodyPr>
          <a:lstStyle/>
          <a:p>
            <a:endParaRPr lang="en-GB" dirty="0">
              <a:solidFill>
                <a:schemeClr val="bg1"/>
              </a:solidFill>
            </a:endParaRPr>
          </a:p>
        </p:txBody>
      </p:sp>
      <p:sp>
        <p:nvSpPr>
          <p:cNvPr id="3" name="TextBox 2"/>
          <p:cNvSpPr txBox="1"/>
          <p:nvPr/>
        </p:nvSpPr>
        <p:spPr>
          <a:xfrm>
            <a:off x="6335440" y="18443379"/>
            <a:ext cx="7808372" cy="382427"/>
          </a:xfrm>
          <a:prstGeom prst="rect">
            <a:avLst/>
          </a:prstGeom>
          <a:noFill/>
        </p:spPr>
        <p:txBody>
          <a:bodyPr wrap="square" lIns="58676" tIns="29344" rIns="58676" bIns="29344" rtlCol="0">
            <a:spAutoFit/>
          </a:bodyPr>
          <a:lstStyle/>
          <a:p>
            <a:pPr algn="ctr"/>
            <a:r>
              <a:rPr lang="en-GB" b="1" dirty="0" smtClean="0"/>
              <a:t>Mirroring themes of health consultations and families</a:t>
            </a:r>
            <a:endParaRPr lang="en-GB" b="1" dirty="0"/>
          </a:p>
        </p:txBody>
      </p:sp>
      <p:sp>
        <p:nvSpPr>
          <p:cNvPr id="4" name="TextBox 3"/>
          <p:cNvSpPr txBox="1"/>
          <p:nvPr/>
        </p:nvSpPr>
        <p:spPr>
          <a:xfrm>
            <a:off x="7016839" y="19517938"/>
            <a:ext cx="1667317" cy="382427"/>
          </a:xfrm>
          <a:prstGeom prst="rect">
            <a:avLst/>
          </a:prstGeom>
          <a:noFill/>
        </p:spPr>
        <p:txBody>
          <a:bodyPr wrap="square" lIns="58676" tIns="29344" rIns="58676" bIns="29344" rtlCol="0">
            <a:spAutoFit/>
          </a:bodyPr>
          <a:lstStyle/>
          <a:p>
            <a:r>
              <a:rPr lang="en-GB" dirty="0" smtClean="0"/>
              <a:t>Rhetoric</a:t>
            </a:r>
            <a:endParaRPr lang="en-GB" dirty="0"/>
          </a:p>
        </p:txBody>
      </p:sp>
      <p:sp>
        <p:nvSpPr>
          <p:cNvPr id="5" name="TextBox 4"/>
          <p:cNvSpPr txBox="1"/>
          <p:nvPr/>
        </p:nvSpPr>
        <p:spPr>
          <a:xfrm>
            <a:off x="630511" y="15402848"/>
            <a:ext cx="5328162" cy="1061829"/>
          </a:xfrm>
          <a:prstGeom prst="rect">
            <a:avLst/>
          </a:prstGeom>
          <a:noFill/>
        </p:spPr>
        <p:txBody>
          <a:bodyPr wrap="square" rtlCol="0">
            <a:spAutoFit/>
          </a:bodyPr>
          <a:lstStyle/>
          <a:p>
            <a:r>
              <a:rPr lang="en-GB" dirty="0" smtClean="0">
                <a:solidFill>
                  <a:schemeClr val="bg1"/>
                </a:solidFill>
              </a:rPr>
              <a:t>Ethical permission granted by the Faculty of Education, Health and Wellbeing at the University of Wolverhampton</a:t>
            </a:r>
            <a:endParaRPr lang="en-GB" dirty="0">
              <a:solidFill>
                <a:schemeClr val="bg1"/>
              </a:solidFill>
            </a:endParaRPr>
          </a:p>
        </p:txBody>
      </p:sp>
      <p:pic>
        <p:nvPicPr>
          <p:cNvPr id="3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516" y="19111982"/>
            <a:ext cx="708494" cy="405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1" descr="https://intranet.birmingham.ac.uk/mds/images/marketing/brand-identity/download/ics-signature.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5447" y="171549"/>
            <a:ext cx="5026253" cy="122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022725" rtl="0" eaLnBrk="1" fontAlgn="base" latinLnBrk="0" hangingPunct="1">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022725" rtl="0" eaLnBrk="1" fontAlgn="base" latinLnBrk="0" hangingPunct="1">
          <a:lnSpc>
            <a:spcPct val="100000"/>
          </a:lnSpc>
          <a:spcBef>
            <a:spcPct val="0"/>
          </a:spcBef>
          <a:spcAft>
            <a:spcPct val="0"/>
          </a:spcAft>
          <a:buClrTx/>
          <a:buSzTx/>
          <a:buFontTx/>
          <a:buNone/>
          <a:tabLst/>
          <a:defRPr kumimoji="0" lang="en-US" altLang="en-US" sz="32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4746</TotalTime>
  <Words>1735</Words>
  <Application>Microsoft Office PowerPoint</Application>
  <PresentationFormat>Custom</PresentationFormat>
  <Paragraphs>76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Impact</vt:lpstr>
      <vt:lpstr>Times New Roman</vt:lpstr>
      <vt:lpstr>Default Design</vt:lpstr>
      <vt:lpstr>PowerPoint Presentation</vt:lpstr>
    </vt:vector>
  </TitlesOfParts>
  <Company>Genigraphics 800.790.4001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poster 44 x 44 - C</dc:title>
  <dc:creator>Genigraphics 800.790.4001</dc:creator>
  <dc:description>To order poster prints visit us at www.genigraphics.com</dc:description>
  <cp:lastModifiedBy>kelsallm</cp:lastModifiedBy>
  <cp:revision>115</cp:revision>
  <dcterms:created xsi:type="dcterms:W3CDTF">2008-05-03T03:01:56Z</dcterms:created>
  <dcterms:modified xsi:type="dcterms:W3CDTF">2019-05-29T11:21:20Z</dcterms:modified>
</cp:coreProperties>
</file>