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F510DB-B9E0-42C0-BC93-2CF439938BE9}"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504713D-C565-4533-BB0C-725945C9A8B0}" type="slidenum">
              <a:rPr lang="en-GB" smtClean="0"/>
              <a:t>‹#›</a:t>
            </a:fld>
            <a:endParaRPr lang="en-GB"/>
          </a:p>
        </p:txBody>
      </p:sp>
    </p:spTree>
    <p:extLst>
      <p:ext uri="{BB962C8B-B14F-4D97-AF65-F5344CB8AC3E}">
        <p14:creationId xmlns:p14="http://schemas.microsoft.com/office/powerpoint/2010/main" val="205624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F510DB-B9E0-42C0-BC93-2CF439938BE9}"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4713D-C565-4533-BB0C-725945C9A8B0}" type="slidenum">
              <a:rPr lang="en-GB" smtClean="0"/>
              <a:t>‹#›</a:t>
            </a:fld>
            <a:endParaRPr lang="en-GB"/>
          </a:p>
        </p:txBody>
      </p:sp>
    </p:spTree>
    <p:extLst>
      <p:ext uri="{BB962C8B-B14F-4D97-AF65-F5344CB8AC3E}">
        <p14:creationId xmlns:p14="http://schemas.microsoft.com/office/powerpoint/2010/main" val="3233044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F510DB-B9E0-42C0-BC93-2CF439938BE9}"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4713D-C565-4533-BB0C-725945C9A8B0}" type="slidenum">
              <a:rPr lang="en-GB" smtClean="0"/>
              <a:t>‹#›</a:t>
            </a:fld>
            <a:endParaRPr lang="en-GB"/>
          </a:p>
        </p:txBody>
      </p:sp>
    </p:spTree>
    <p:extLst>
      <p:ext uri="{BB962C8B-B14F-4D97-AF65-F5344CB8AC3E}">
        <p14:creationId xmlns:p14="http://schemas.microsoft.com/office/powerpoint/2010/main" val="307113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F510DB-B9E0-42C0-BC93-2CF439938BE9}" type="datetimeFigureOut">
              <a:rPr lang="en-GB" smtClean="0"/>
              <a:t>19/06/2019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4713D-C565-4533-BB0C-725945C9A8B0}" type="slidenum">
              <a:rPr lang="en-GB" smtClean="0"/>
              <a:t>‹#›</a:t>
            </a:fld>
            <a:endParaRPr lang="en-GB"/>
          </a:p>
        </p:txBody>
      </p:sp>
    </p:spTree>
    <p:extLst>
      <p:ext uri="{BB962C8B-B14F-4D97-AF65-F5344CB8AC3E}">
        <p14:creationId xmlns:p14="http://schemas.microsoft.com/office/powerpoint/2010/main" val="96061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04F510DB-B9E0-42C0-BC93-2CF439938BE9}" type="datetimeFigureOut">
              <a:rPr lang="en-GB" smtClean="0"/>
              <a:t>19/06/2019</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504713D-C565-4533-BB0C-725945C9A8B0}" type="slidenum">
              <a:rPr lang="en-GB" smtClean="0"/>
              <a:t>‹#›</a:t>
            </a:fld>
            <a:endParaRPr lang="en-GB"/>
          </a:p>
        </p:txBody>
      </p:sp>
    </p:spTree>
    <p:extLst>
      <p:ext uri="{BB962C8B-B14F-4D97-AF65-F5344CB8AC3E}">
        <p14:creationId xmlns:p14="http://schemas.microsoft.com/office/powerpoint/2010/main" val="361047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F510DB-B9E0-42C0-BC93-2CF439938BE9}" type="datetimeFigureOut">
              <a:rPr lang="en-GB" smtClean="0"/>
              <a:t>19/06/2019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04713D-C565-4533-BB0C-725945C9A8B0}" type="slidenum">
              <a:rPr lang="en-GB" smtClean="0"/>
              <a:t>‹#›</a:t>
            </a:fld>
            <a:endParaRPr lang="en-GB"/>
          </a:p>
        </p:txBody>
      </p:sp>
    </p:spTree>
    <p:extLst>
      <p:ext uri="{BB962C8B-B14F-4D97-AF65-F5344CB8AC3E}">
        <p14:creationId xmlns:p14="http://schemas.microsoft.com/office/powerpoint/2010/main" val="125746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F510DB-B9E0-42C0-BC93-2CF439938BE9}" type="datetimeFigureOut">
              <a:rPr lang="en-GB" smtClean="0"/>
              <a:t>19/06/2019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04713D-C565-4533-BB0C-725945C9A8B0}" type="slidenum">
              <a:rPr lang="en-GB" smtClean="0"/>
              <a:t>‹#›</a:t>
            </a:fld>
            <a:endParaRPr lang="en-GB"/>
          </a:p>
        </p:txBody>
      </p:sp>
    </p:spTree>
    <p:extLst>
      <p:ext uri="{BB962C8B-B14F-4D97-AF65-F5344CB8AC3E}">
        <p14:creationId xmlns:p14="http://schemas.microsoft.com/office/powerpoint/2010/main" val="333518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F510DB-B9E0-42C0-BC93-2CF439938BE9}" type="datetimeFigureOut">
              <a:rPr lang="en-GB" smtClean="0"/>
              <a:t>19/06/2019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04713D-C565-4533-BB0C-725945C9A8B0}" type="slidenum">
              <a:rPr lang="en-GB" smtClean="0"/>
              <a:t>‹#›</a:t>
            </a:fld>
            <a:endParaRPr lang="en-GB"/>
          </a:p>
        </p:txBody>
      </p:sp>
    </p:spTree>
    <p:extLst>
      <p:ext uri="{BB962C8B-B14F-4D97-AF65-F5344CB8AC3E}">
        <p14:creationId xmlns:p14="http://schemas.microsoft.com/office/powerpoint/2010/main" val="304951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510DB-B9E0-42C0-BC93-2CF439938BE9}" type="datetimeFigureOut">
              <a:rPr lang="en-GB" smtClean="0"/>
              <a:t>19/06/2019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04713D-C565-4533-BB0C-725945C9A8B0}" type="slidenum">
              <a:rPr lang="en-GB" smtClean="0"/>
              <a:t>‹#›</a:t>
            </a:fld>
            <a:endParaRPr lang="en-GB"/>
          </a:p>
        </p:txBody>
      </p:sp>
    </p:spTree>
    <p:extLst>
      <p:ext uri="{BB962C8B-B14F-4D97-AF65-F5344CB8AC3E}">
        <p14:creationId xmlns:p14="http://schemas.microsoft.com/office/powerpoint/2010/main" val="293129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F510DB-B9E0-42C0-BC93-2CF439938BE9}" type="datetimeFigureOut">
              <a:rPr lang="en-GB" smtClean="0"/>
              <a:t>19/06/2019</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504713D-C565-4533-BB0C-725945C9A8B0}" type="slidenum">
              <a:rPr lang="en-GB" smtClean="0"/>
              <a:t>‹#›</a:t>
            </a:fld>
            <a:endParaRPr lang="en-GB"/>
          </a:p>
        </p:txBody>
      </p:sp>
    </p:spTree>
    <p:extLst>
      <p:ext uri="{BB962C8B-B14F-4D97-AF65-F5344CB8AC3E}">
        <p14:creationId xmlns:p14="http://schemas.microsoft.com/office/powerpoint/2010/main" val="2827076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F510DB-B9E0-42C0-BC93-2CF439938BE9}" type="datetimeFigureOut">
              <a:rPr lang="en-GB" smtClean="0"/>
              <a:t>19/06/2019</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504713D-C565-4533-BB0C-725945C9A8B0}" type="slidenum">
              <a:rPr lang="en-GB" smtClean="0"/>
              <a:t>‹#›</a:t>
            </a:fld>
            <a:endParaRPr lang="en-GB"/>
          </a:p>
        </p:txBody>
      </p:sp>
    </p:spTree>
    <p:extLst>
      <p:ext uri="{BB962C8B-B14F-4D97-AF65-F5344CB8AC3E}">
        <p14:creationId xmlns:p14="http://schemas.microsoft.com/office/powerpoint/2010/main" val="160348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4F510DB-B9E0-42C0-BC93-2CF439938BE9}" type="datetimeFigureOut">
              <a:rPr lang="en-GB" smtClean="0"/>
              <a:t>19/06/2019</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504713D-C565-4533-BB0C-725945C9A8B0}" type="slidenum">
              <a:rPr lang="en-GB" smtClean="0"/>
              <a:t>‹#›</a:t>
            </a:fld>
            <a:endParaRPr lang="en-GB"/>
          </a:p>
        </p:txBody>
      </p:sp>
    </p:spTree>
    <p:extLst>
      <p:ext uri="{BB962C8B-B14F-4D97-AF65-F5344CB8AC3E}">
        <p14:creationId xmlns:p14="http://schemas.microsoft.com/office/powerpoint/2010/main" val="29935358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WnBBqYFGKB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etalthread.com/"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F8699-E7D9-4C88-B99F-999A76068FFB}"/>
              </a:ext>
            </a:extLst>
          </p:cNvPr>
          <p:cNvSpPr>
            <a:spLocks noGrp="1"/>
          </p:cNvSpPr>
          <p:nvPr>
            <p:ph type="ctrTitle"/>
          </p:nvPr>
        </p:nvSpPr>
        <p:spPr/>
        <p:txBody>
          <a:bodyPr/>
          <a:lstStyle/>
          <a:p>
            <a:r>
              <a:rPr lang="en-GB" sz="4400" dirty="0"/>
              <a:t>Is it mental illness: a workshop exploring the intersectionality between LGBT+ and faith identities</a:t>
            </a:r>
          </a:p>
        </p:txBody>
      </p:sp>
      <p:sp>
        <p:nvSpPr>
          <p:cNvPr id="3" name="Subtitle 2">
            <a:extLst>
              <a:ext uri="{FF2B5EF4-FFF2-40B4-BE49-F238E27FC236}">
                <a16:creationId xmlns:a16="http://schemas.microsoft.com/office/drawing/2014/main" id="{5BE874FD-792C-4B15-9D36-55E1391A09EA}"/>
              </a:ext>
            </a:extLst>
          </p:cNvPr>
          <p:cNvSpPr>
            <a:spLocks noGrp="1"/>
          </p:cNvSpPr>
          <p:nvPr>
            <p:ph type="subTitle" idx="1"/>
          </p:nvPr>
        </p:nvSpPr>
        <p:spPr/>
        <p:txBody>
          <a:bodyPr/>
          <a:lstStyle/>
          <a:p>
            <a:r>
              <a:rPr lang="en-GB" dirty="0">
                <a:latin typeface="+mj-lt"/>
              </a:rPr>
              <a:t>Rev Dr Adam J Scott </a:t>
            </a:r>
            <a:r>
              <a:rPr lang="en-GB" dirty="0" err="1">
                <a:latin typeface="+mj-lt"/>
              </a:rPr>
              <a:t>CPsychol</a:t>
            </a:r>
            <a:endParaRPr lang="en-GB" dirty="0">
              <a:latin typeface="+mj-lt"/>
            </a:endParaRPr>
          </a:p>
        </p:txBody>
      </p:sp>
    </p:spTree>
    <p:extLst>
      <p:ext uri="{BB962C8B-B14F-4D97-AF65-F5344CB8AC3E}">
        <p14:creationId xmlns:p14="http://schemas.microsoft.com/office/powerpoint/2010/main" val="109572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DA589-FD42-4586-8B48-1939EF8C2029}"/>
              </a:ext>
            </a:extLst>
          </p:cNvPr>
          <p:cNvSpPr>
            <a:spLocks noGrp="1"/>
          </p:cNvSpPr>
          <p:nvPr>
            <p:ph type="title"/>
          </p:nvPr>
        </p:nvSpPr>
        <p:spPr/>
        <p:txBody>
          <a:bodyPr/>
          <a:lstStyle/>
          <a:p>
            <a:r>
              <a:rPr lang="en-GB" dirty="0"/>
              <a:t>Brief bibliography 1/2</a:t>
            </a:r>
          </a:p>
        </p:txBody>
      </p:sp>
      <p:sp>
        <p:nvSpPr>
          <p:cNvPr id="3" name="Content Placeholder 2">
            <a:extLst>
              <a:ext uri="{FF2B5EF4-FFF2-40B4-BE49-F238E27FC236}">
                <a16:creationId xmlns:a16="http://schemas.microsoft.com/office/drawing/2014/main" id="{A1CD8F59-B036-4A3E-9095-93C1698A4541}"/>
              </a:ext>
            </a:extLst>
          </p:cNvPr>
          <p:cNvSpPr>
            <a:spLocks noGrp="1"/>
          </p:cNvSpPr>
          <p:nvPr>
            <p:ph idx="1"/>
          </p:nvPr>
        </p:nvSpPr>
        <p:spPr/>
        <p:txBody>
          <a:bodyPr>
            <a:normAutofit fontScale="70000" lnSpcReduction="20000"/>
          </a:bodyPr>
          <a:lstStyle/>
          <a:p>
            <a:r>
              <a:rPr lang="en-GB" dirty="0">
                <a:latin typeface="+mj-lt"/>
              </a:rPr>
              <a:t>Alison, J. (2004). </a:t>
            </a:r>
            <a:r>
              <a:rPr lang="en-GB" i="1" dirty="0">
                <a:latin typeface="+mj-lt"/>
              </a:rPr>
              <a:t>On being liked.</a:t>
            </a:r>
            <a:r>
              <a:rPr lang="en-GB" dirty="0">
                <a:latin typeface="+mj-lt"/>
              </a:rPr>
              <a:t> </a:t>
            </a:r>
            <a:r>
              <a:rPr lang="en-GB" dirty="0" err="1">
                <a:latin typeface="+mj-lt"/>
              </a:rPr>
              <a:t>Darton</a:t>
            </a:r>
            <a:r>
              <a:rPr lang="en-GB" dirty="0">
                <a:latin typeface="+mj-lt"/>
              </a:rPr>
              <a:t>, Longman and Todd: London.</a:t>
            </a:r>
          </a:p>
          <a:p>
            <a:r>
              <a:rPr lang="en-GB" dirty="0">
                <a:latin typeface="+mj-lt"/>
              </a:rPr>
              <a:t>Blue, L. (1994). </a:t>
            </a:r>
            <a:r>
              <a:rPr lang="en-GB" i="1" dirty="0">
                <a:latin typeface="+mj-lt"/>
              </a:rPr>
              <a:t>Tales of body and soul: ‘His wisdom and comfort for everybody’.</a:t>
            </a:r>
            <a:r>
              <a:rPr lang="en-GB" dirty="0">
                <a:latin typeface="+mj-lt"/>
              </a:rPr>
              <a:t> Hodder &amp; Stoughton: London.</a:t>
            </a:r>
          </a:p>
          <a:p>
            <a:r>
              <a:rPr lang="en-GB" dirty="0" err="1">
                <a:latin typeface="+mj-lt"/>
              </a:rPr>
              <a:t>Bohart</a:t>
            </a:r>
            <a:r>
              <a:rPr lang="en-GB" dirty="0">
                <a:latin typeface="+mj-lt"/>
              </a:rPr>
              <a:t>, A. C. (2007) ‘The actualizing person’, in Cooper, M., O’Hara, M., Schmid, P. F., and Wyatt, G. (eds.), The handbook of person-centred psychotherapy and counselling, pp. 47 – 63. Hampshire: Palgrave Macmillan.</a:t>
            </a:r>
          </a:p>
          <a:p>
            <a:r>
              <a:rPr lang="en-GB" dirty="0">
                <a:latin typeface="+mj-lt"/>
              </a:rPr>
              <a:t>Carr, A. (2011) Positive psychology: the science of happiness and human strength. 2 </a:t>
            </a:r>
            <a:r>
              <a:rPr lang="en-GB" dirty="0" err="1">
                <a:latin typeface="+mj-lt"/>
              </a:rPr>
              <a:t>nd</a:t>
            </a:r>
            <a:r>
              <a:rPr lang="en-GB" dirty="0">
                <a:latin typeface="+mj-lt"/>
              </a:rPr>
              <a:t> </a:t>
            </a:r>
            <a:r>
              <a:rPr lang="en-GB" dirty="0" err="1">
                <a:latin typeface="+mj-lt"/>
              </a:rPr>
              <a:t>edn</a:t>
            </a:r>
            <a:r>
              <a:rPr lang="en-GB" dirty="0">
                <a:latin typeface="+mj-lt"/>
              </a:rPr>
              <a:t>. London: Routledge.</a:t>
            </a:r>
          </a:p>
          <a:p>
            <a:r>
              <a:rPr lang="en-GB" dirty="0">
                <a:latin typeface="+mj-lt"/>
              </a:rPr>
              <a:t>Du Plock, S. (2010) ‘Humanistic approaches’, in </a:t>
            </a:r>
            <a:r>
              <a:rPr lang="en-GB" dirty="0" err="1">
                <a:latin typeface="+mj-lt"/>
              </a:rPr>
              <a:t>Woofle</a:t>
            </a:r>
            <a:r>
              <a:rPr lang="en-GB" dirty="0">
                <a:latin typeface="+mj-lt"/>
              </a:rPr>
              <a:t>, R., Strawbridge, S., Douglas, B. and Dryden, W. (eds.) Handbook of counselling psychology. 3 </a:t>
            </a:r>
            <a:r>
              <a:rPr lang="en-GB" dirty="0" err="1">
                <a:latin typeface="+mj-lt"/>
              </a:rPr>
              <a:t>rd</a:t>
            </a:r>
            <a:r>
              <a:rPr lang="en-GB" dirty="0">
                <a:latin typeface="+mj-lt"/>
              </a:rPr>
              <a:t> </a:t>
            </a:r>
            <a:r>
              <a:rPr lang="en-GB" dirty="0" err="1">
                <a:latin typeface="+mj-lt"/>
              </a:rPr>
              <a:t>edn</a:t>
            </a:r>
            <a:r>
              <a:rPr lang="en-GB" dirty="0">
                <a:latin typeface="+mj-lt"/>
              </a:rPr>
              <a:t>. London: Sage, pp. 130-150. </a:t>
            </a:r>
          </a:p>
          <a:p>
            <a:r>
              <a:rPr lang="en-GB" dirty="0">
                <a:latin typeface="+mj-lt"/>
              </a:rPr>
              <a:t>Gillon, E. (2007). </a:t>
            </a:r>
            <a:r>
              <a:rPr lang="en-GB" i="1" dirty="0">
                <a:latin typeface="+mj-lt"/>
              </a:rPr>
              <a:t>Person-Centred Counselling Psychology: an introduction.</a:t>
            </a:r>
            <a:r>
              <a:rPr lang="en-GB" dirty="0">
                <a:latin typeface="+mj-lt"/>
              </a:rPr>
              <a:t> Sage: London.</a:t>
            </a:r>
          </a:p>
          <a:p>
            <a:r>
              <a:rPr lang="en-GB" dirty="0">
                <a:latin typeface="+mj-lt"/>
              </a:rPr>
              <a:t>Greening, T. (2006) ‘Five basic postulates of humanistic psychology’, Journal of Humanistic Psychology, 46(3), p. 239. </a:t>
            </a:r>
          </a:p>
          <a:p>
            <a:r>
              <a:rPr lang="en-GB" dirty="0" err="1">
                <a:latin typeface="+mj-lt"/>
              </a:rPr>
              <a:t>Ladinsky</a:t>
            </a:r>
            <a:r>
              <a:rPr lang="en-GB" dirty="0">
                <a:latin typeface="+mj-lt"/>
              </a:rPr>
              <a:t>, D. (2006). </a:t>
            </a:r>
            <a:r>
              <a:rPr lang="en-GB" i="1" dirty="0">
                <a:latin typeface="+mj-lt"/>
              </a:rPr>
              <a:t>I heard GOD laughing: poems of hope and joy, renderings of Hafiz. </a:t>
            </a:r>
            <a:r>
              <a:rPr lang="en-GB" dirty="0">
                <a:latin typeface="+mj-lt"/>
              </a:rPr>
              <a:t>Penguin: London.</a:t>
            </a:r>
          </a:p>
          <a:p>
            <a:r>
              <a:rPr lang="en-GB" dirty="0">
                <a:latin typeface="+mj-lt"/>
              </a:rPr>
              <a:t>Linn, M., Fabricant Linn, S. and Linn, D. (2000). </a:t>
            </a:r>
            <a:r>
              <a:rPr lang="en-GB" i="1" dirty="0">
                <a:latin typeface="+mj-lt"/>
              </a:rPr>
              <a:t>Understanding difficult scriptures in a healing way.</a:t>
            </a:r>
            <a:r>
              <a:rPr lang="en-GB" dirty="0">
                <a:latin typeface="+mj-lt"/>
              </a:rPr>
              <a:t> Paulist Press: New Jersey.</a:t>
            </a:r>
          </a:p>
          <a:p>
            <a:r>
              <a:rPr lang="en-GB" dirty="0">
                <a:latin typeface="+mj-lt"/>
              </a:rPr>
              <a:t>Maslow, A. (1956) ‘Toward a humanistic psychology’, ETC: a review of general semantics, 14(1), pp. 10 – 22.  Maslow, A. (1968) Toward a psychology of being. 2 </a:t>
            </a:r>
            <a:r>
              <a:rPr lang="en-GB" dirty="0" err="1">
                <a:latin typeface="+mj-lt"/>
              </a:rPr>
              <a:t>nd</a:t>
            </a:r>
            <a:r>
              <a:rPr lang="en-GB" dirty="0">
                <a:latin typeface="+mj-lt"/>
              </a:rPr>
              <a:t> </a:t>
            </a:r>
            <a:r>
              <a:rPr lang="en-GB" dirty="0" err="1">
                <a:latin typeface="+mj-lt"/>
              </a:rPr>
              <a:t>edn</a:t>
            </a:r>
            <a:r>
              <a:rPr lang="en-GB" dirty="0">
                <a:latin typeface="+mj-lt"/>
              </a:rPr>
              <a:t>. New York: D. Van Nostrand. </a:t>
            </a:r>
          </a:p>
          <a:p>
            <a:pPr marL="0" indent="0">
              <a:buNone/>
            </a:pPr>
            <a:endParaRPr lang="en-GB" dirty="0">
              <a:ea typeface="Calibri" panose="020F0502020204030204" pitchFamily="34" charset="0"/>
              <a:cs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4082145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E2A3-CD0B-4070-A21B-58EE69847D87}"/>
              </a:ext>
            </a:extLst>
          </p:cNvPr>
          <p:cNvSpPr>
            <a:spLocks noGrp="1"/>
          </p:cNvSpPr>
          <p:nvPr>
            <p:ph type="title"/>
          </p:nvPr>
        </p:nvSpPr>
        <p:spPr/>
        <p:txBody>
          <a:bodyPr/>
          <a:lstStyle/>
          <a:p>
            <a:r>
              <a:rPr lang="en-GB" dirty="0"/>
              <a:t>Brief bibliography 2/2</a:t>
            </a:r>
          </a:p>
        </p:txBody>
      </p:sp>
      <p:sp>
        <p:nvSpPr>
          <p:cNvPr id="3" name="Content Placeholder 2">
            <a:extLst>
              <a:ext uri="{FF2B5EF4-FFF2-40B4-BE49-F238E27FC236}">
                <a16:creationId xmlns:a16="http://schemas.microsoft.com/office/drawing/2014/main" id="{2A3A45BE-F932-4B21-94D9-184B5D63F8E3}"/>
              </a:ext>
            </a:extLst>
          </p:cNvPr>
          <p:cNvSpPr>
            <a:spLocks noGrp="1"/>
          </p:cNvSpPr>
          <p:nvPr>
            <p:ph idx="1"/>
          </p:nvPr>
        </p:nvSpPr>
        <p:spPr/>
        <p:txBody>
          <a:bodyPr>
            <a:normAutofit fontScale="70000" lnSpcReduction="20000"/>
          </a:bodyPr>
          <a:lstStyle/>
          <a:p>
            <a:r>
              <a:rPr lang="en-GB" dirty="0">
                <a:latin typeface="+mj-lt"/>
              </a:rPr>
              <a:t>May, R. (1958) ‘Contributions of existential psychotherapy, in May, R., Angel, E. and Ellenberger, H. (eds.), Existence: a new dimension in psychiatry and psychology. New York: Basic books, pp. 37 – 91.</a:t>
            </a:r>
          </a:p>
          <a:p>
            <a:r>
              <a:rPr lang="en-GB" dirty="0">
                <a:latin typeface="+mj-lt"/>
              </a:rPr>
              <a:t>Nouwen, H. J. M. (2010) The Wounded Healer: ministry in contemporary society. London: DLT. </a:t>
            </a:r>
          </a:p>
          <a:p>
            <a:r>
              <a:rPr lang="en-GB" dirty="0">
                <a:latin typeface="+mj-lt"/>
              </a:rPr>
              <a:t> </a:t>
            </a:r>
            <a:r>
              <a:rPr lang="en-GB" dirty="0" err="1">
                <a:latin typeface="+mj-lt"/>
              </a:rPr>
              <a:t>O’Donohue</a:t>
            </a:r>
            <a:r>
              <a:rPr lang="en-GB" dirty="0">
                <a:latin typeface="+mj-lt"/>
              </a:rPr>
              <a:t>, J. (1997) </a:t>
            </a:r>
            <a:r>
              <a:rPr lang="en-GB" dirty="0" err="1">
                <a:latin typeface="+mj-lt"/>
              </a:rPr>
              <a:t>Anam</a:t>
            </a:r>
            <a:r>
              <a:rPr lang="en-GB" dirty="0">
                <a:latin typeface="+mj-lt"/>
              </a:rPr>
              <a:t> </a:t>
            </a:r>
            <a:r>
              <a:rPr lang="en-GB" dirty="0" err="1">
                <a:latin typeface="+mj-lt"/>
              </a:rPr>
              <a:t>cara</a:t>
            </a:r>
            <a:r>
              <a:rPr lang="en-GB" dirty="0">
                <a:latin typeface="+mj-lt"/>
              </a:rPr>
              <a:t>: spiritual wisdom from the </a:t>
            </a:r>
            <a:r>
              <a:rPr lang="en-GB" dirty="0" err="1">
                <a:latin typeface="+mj-lt"/>
              </a:rPr>
              <a:t>celtic</a:t>
            </a:r>
            <a:r>
              <a:rPr lang="en-GB" dirty="0">
                <a:latin typeface="+mj-lt"/>
              </a:rPr>
              <a:t> world. London: Bantam.</a:t>
            </a:r>
          </a:p>
          <a:p>
            <a:r>
              <a:rPr lang="en-GB" dirty="0">
                <a:latin typeface="+mj-lt"/>
                <a:ea typeface="Calibri" panose="020F0502020204030204" pitchFamily="34" charset="0"/>
                <a:cs typeface="Times New Roman" panose="02020603050405020304" pitchFamily="18" charset="0"/>
              </a:rPr>
              <a:t>Religious Society of Friends (Quakers), (2013). </a:t>
            </a:r>
            <a:r>
              <a:rPr lang="en-GB" i="1" dirty="0">
                <a:latin typeface="+mj-lt"/>
                <a:ea typeface="Calibri" panose="020F0502020204030204" pitchFamily="34" charset="0"/>
                <a:cs typeface="Times New Roman" panose="02020603050405020304" pitchFamily="18" charset="0"/>
              </a:rPr>
              <a:t>Quaker faith and practice: </a:t>
            </a:r>
            <a:r>
              <a:rPr lang="en-GB" i="1" dirty="0">
                <a:latin typeface="+mj-lt"/>
              </a:rPr>
              <a:t>the book of Christian discipline of the Yearly Meeting of the Religious Society of Friends (Quakers) in Britain.</a:t>
            </a:r>
            <a:r>
              <a:rPr lang="en-GB" dirty="0">
                <a:latin typeface="+mj-lt"/>
              </a:rPr>
              <a:t> (5</a:t>
            </a:r>
            <a:r>
              <a:rPr lang="en-GB" baseline="30000" dirty="0">
                <a:latin typeface="+mj-lt"/>
              </a:rPr>
              <a:t>th</a:t>
            </a:r>
            <a:r>
              <a:rPr lang="en-GB" dirty="0">
                <a:latin typeface="+mj-lt"/>
              </a:rPr>
              <a:t> ed.). </a:t>
            </a:r>
            <a:r>
              <a:rPr lang="en-GB" i="1" dirty="0">
                <a:latin typeface="+mj-lt"/>
              </a:rPr>
              <a:t>Yearly Meeting of the Religious Society of Friends (Quakers) in Britain: London.</a:t>
            </a:r>
          </a:p>
          <a:p>
            <a:r>
              <a:rPr lang="en-GB" dirty="0">
                <a:latin typeface="+mj-lt"/>
              </a:rPr>
              <a:t>Rogers, C. (1951) Client-centred therapy. London: Constable. </a:t>
            </a:r>
          </a:p>
          <a:p>
            <a:r>
              <a:rPr lang="en-GB" dirty="0">
                <a:latin typeface="+mj-lt"/>
              </a:rPr>
              <a:t>Rogers, C. (1961) On becoming a person: a therapist’s view of psychotherapy. London: Constable. </a:t>
            </a:r>
          </a:p>
          <a:p>
            <a:r>
              <a:rPr lang="en-GB" dirty="0">
                <a:latin typeface="+mj-lt"/>
              </a:rPr>
              <a:t>Rogers, C. (1980) A way of being. New York: Houghton. </a:t>
            </a:r>
            <a:endParaRPr lang="en-GB" i="1" dirty="0">
              <a:latin typeface="+mj-lt"/>
            </a:endParaRPr>
          </a:p>
          <a:p>
            <a:r>
              <a:rPr lang="en-GB" dirty="0">
                <a:latin typeface="+mj-lt"/>
                <a:ea typeface="Calibri" panose="020F0502020204030204" pitchFamily="34" charset="0"/>
                <a:cs typeface="Times New Roman" panose="02020603050405020304" pitchFamily="18" charset="0"/>
              </a:rPr>
              <a:t>Rohr, R. (2009). </a:t>
            </a:r>
            <a:r>
              <a:rPr lang="en-GB" i="1" dirty="0">
                <a:latin typeface="+mj-lt"/>
                <a:ea typeface="Calibri" panose="020F0502020204030204" pitchFamily="34" charset="0"/>
                <a:cs typeface="Times New Roman" panose="02020603050405020304" pitchFamily="18" charset="0"/>
              </a:rPr>
              <a:t>The naked now: learning to see how the mystics see. </a:t>
            </a:r>
            <a:r>
              <a:rPr lang="en-GB" dirty="0">
                <a:latin typeface="+mj-lt"/>
                <a:ea typeface="Calibri" panose="020F0502020204030204" pitchFamily="34" charset="0"/>
                <a:cs typeface="Times New Roman" panose="02020603050405020304" pitchFamily="18" charset="0"/>
              </a:rPr>
              <a:t>Crossroad: New York.</a:t>
            </a:r>
          </a:p>
          <a:p>
            <a:r>
              <a:rPr lang="en-GB" dirty="0">
                <a:latin typeface="+mj-lt"/>
              </a:rPr>
              <a:t>Rowan, J. (1998) The reality game: a guide to humanistic counselling and psychotherapy. 2 </a:t>
            </a:r>
            <a:r>
              <a:rPr lang="en-GB" dirty="0" err="1">
                <a:latin typeface="+mj-lt"/>
              </a:rPr>
              <a:t>nd</a:t>
            </a:r>
            <a:r>
              <a:rPr lang="en-GB" dirty="0">
                <a:latin typeface="+mj-lt"/>
              </a:rPr>
              <a:t> </a:t>
            </a:r>
            <a:r>
              <a:rPr lang="en-GB" dirty="0" err="1">
                <a:latin typeface="+mj-lt"/>
              </a:rPr>
              <a:t>edn</a:t>
            </a:r>
            <a:r>
              <a:rPr lang="en-GB" dirty="0">
                <a:latin typeface="+mj-lt"/>
              </a:rPr>
              <a:t>. London: Routledge</a:t>
            </a:r>
          </a:p>
          <a:p>
            <a:r>
              <a:rPr lang="en-GB" dirty="0">
                <a:latin typeface="+mj-lt"/>
              </a:rPr>
              <a:t>Thorne, B. (1998) Person-centred counselling and Christian spirituality: the secular and the holy. London: </a:t>
            </a:r>
            <a:r>
              <a:rPr lang="en-GB" dirty="0" err="1">
                <a:latin typeface="+mj-lt"/>
              </a:rPr>
              <a:t>Whurr</a:t>
            </a:r>
            <a:r>
              <a:rPr lang="en-GB" dirty="0">
                <a:latin typeface="+mj-lt"/>
              </a:rPr>
              <a:t>.</a:t>
            </a:r>
            <a:endParaRPr lang="en-GB" dirty="0">
              <a:latin typeface="+mj-lt"/>
              <a:ea typeface="Calibri" panose="020F0502020204030204" pitchFamily="34" charset="0"/>
              <a:cs typeface="Times New Roman" panose="02020603050405020304" pitchFamily="18" charset="0"/>
            </a:endParaRPr>
          </a:p>
          <a:p>
            <a:r>
              <a:rPr lang="en-GB" dirty="0">
                <a:latin typeface="+mj-lt"/>
                <a:ea typeface="Calibri" panose="020F0502020204030204" pitchFamily="34" charset="0"/>
                <a:cs typeface="Times New Roman" panose="02020603050405020304" pitchFamily="18" charset="0"/>
              </a:rPr>
              <a:t>Yalom, I. (1980). </a:t>
            </a:r>
            <a:r>
              <a:rPr lang="en-GB" i="1" dirty="0">
                <a:latin typeface="+mj-lt"/>
                <a:ea typeface="Calibri" panose="020F0502020204030204" pitchFamily="34" charset="0"/>
                <a:cs typeface="Times New Roman" panose="02020603050405020304" pitchFamily="18" charset="0"/>
              </a:rPr>
              <a:t>Existential Psychotherapy. </a:t>
            </a:r>
            <a:r>
              <a:rPr lang="en-GB" dirty="0">
                <a:latin typeface="+mj-lt"/>
                <a:ea typeface="Calibri" panose="020F0502020204030204" pitchFamily="34" charset="0"/>
                <a:cs typeface="Times New Roman" panose="02020603050405020304" pitchFamily="18" charset="0"/>
              </a:rPr>
              <a:t>Basic Books: New York.</a:t>
            </a:r>
          </a:p>
          <a:p>
            <a:pPr marL="0" indent="0">
              <a:buNone/>
            </a:pPr>
            <a:endParaRPr lang="en-GB" dirty="0"/>
          </a:p>
        </p:txBody>
      </p:sp>
    </p:spTree>
    <p:extLst>
      <p:ext uri="{BB962C8B-B14F-4D97-AF65-F5344CB8AC3E}">
        <p14:creationId xmlns:p14="http://schemas.microsoft.com/office/powerpoint/2010/main" val="407504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A9BE3-556B-4040-99DC-4044A033943F}"/>
              </a:ext>
            </a:extLst>
          </p:cNvPr>
          <p:cNvSpPr>
            <a:spLocks noGrp="1"/>
          </p:cNvSpPr>
          <p:nvPr>
            <p:ph type="title"/>
          </p:nvPr>
        </p:nvSpPr>
        <p:spPr/>
        <p:txBody>
          <a:bodyPr/>
          <a:lstStyle/>
          <a:p>
            <a:r>
              <a:rPr lang="en-GB" dirty="0"/>
              <a:t>Welcome </a:t>
            </a:r>
          </a:p>
        </p:txBody>
      </p:sp>
      <p:sp>
        <p:nvSpPr>
          <p:cNvPr id="3" name="Content Placeholder 2">
            <a:extLst>
              <a:ext uri="{FF2B5EF4-FFF2-40B4-BE49-F238E27FC236}">
                <a16:creationId xmlns:a16="http://schemas.microsoft.com/office/drawing/2014/main" id="{7F4AABD1-DC22-4B9F-862F-538D07C51717}"/>
              </a:ext>
            </a:extLst>
          </p:cNvPr>
          <p:cNvSpPr>
            <a:spLocks noGrp="1"/>
          </p:cNvSpPr>
          <p:nvPr>
            <p:ph idx="1"/>
          </p:nvPr>
        </p:nvSpPr>
        <p:spPr/>
        <p:txBody>
          <a:bodyPr>
            <a:noAutofit/>
          </a:bodyPr>
          <a:lstStyle/>
          <a:p>
            <a:pPr>
              <a:lnSpc>
                <a:spcPct val="150000"/>
              </a:lnSpc>
            </a:pPr>
            <a:r>
              <a:rPr lang="en-GB" sz="2300" dirty="0">
                <a:latin typeface="+mj-lt"/>
              </a:rPr>
              <a:t>Experiential workshop – my experience and your experience</a:t>
            </a:r>
          </a:p>
          <a:p>
            <a:pPr>
              <a:lnSpc>
                <a:spcPct val="150000"/>
              </a:lnSpc>
            </a:pPr>
            <a:r>
              <a:rPr lang="en-GB" sz="2300" dirty="0">
                <a:latin typeface="+mj-lt"/>
              </a:rPr>
              <a:t>Care for yourself and others</a:t>
            </a:r>
          </a:p>
          <a:p>
            <a:pPr>
              <a:lnSpc>
                <a:spcPct val="150000"/>
              </a:lnSpc>
            </a:pPr>
            <a:r>
              <a:rPr lang="en-GB" sz="2300" dirty="0">
                <a:latin typeface="+mj-lt"/>
              </a:rPr>
              <a:t>Humanistic-existential approach woven through workshop.</a:t>
            </a:r>
          </a:p>
          <a:p>
            <a:pPr>
              <a:lnSpc>
                <a:spcPct val="150000"/>
              </a:lnSpc>
            </a:pPr>
            <a:r>
              <a:rPr lang="en-GB" sz="2300" dirty="0">
                <a:latin typeface="+mj-lt"/>
              </a:rPr>
              <a:t>I don’t speak for all LGBT+ people, or religious people, but I never could!</a:t>
            </a:r>
          </a:p>
          <a:p>
            <a:pPr>
              <a:lnSpc>
                <a:spcPct val="150000"/>
              </a:lnSpc>
            </a:pPr>
            <a:r>
              <a:rPr lang="en-GB" sz="2300" dirty="0">
                <a:latin typeface="+mj-lt"/>
              </a:rPr>
              <a:t>We will hear some material which some may find offensive. I would ask you to listen and be aware by listening we are not agreeing with them.</a:t>
            </a:r>
          </a:p>
        </p:txBody>
      </p:sp>
    </p:spTree>
    <p:extLst>
      <p:ext uri="{BB962C8B-B14F-4D97-AF65-F5344CB8AC3E}">
        <p14:creationId xmlns:p14="http://schemas.microsoft.com/office/powerpoint/2010/main" val="4147886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C1FD-1361-41F3-8719-C6072B52992F}"/>
              </a:ext>
            </a:extLst>
          </p:cNvPr>
          <p:cNvSpPr>
            <a:spLocks noGrp="1"/>
          </p:cNvSpPr>
          <p:nvPr>
            <p:ph type="title"/>
          </p:nvPr>
        </p:nvSpPr>
        <p:spPr/>
        <p:txBody>
          <a:bodyPr/>
          <a:lstStyle/>
          <a:p>
            <a:r>
              <a:rPr lang="en-GB" dirty="0"/>
              <a:t>Mental Illness = LGBT+ &amp; faith </a:t>
            </a:r>
          </a:p>
        </p:txBody>
      </p:sp>
      <p:sp>
        <p:nvSpPr>
          <p:cNvPr id="3" name="Content Placeholder 2">
            <a:extLst>
              <a:ext uri="{FF2B5EF4-FFF2-40B4-BE49-F238E27FC236}">
                <a16:creationId xmlns:a16="http://schemas.microsoft.com/office/drawing/2014/main" id="{0733B75B-5805-4229-9082-5D0FE531E48A}"/>
              </a:ext>
            </a:extLst>
          </p:cNvPr>
          <p:cNvSpPr>
            <a:spLocks noGrp="1"/>
          </p:cNvSpPr>
          <p:nvPr>
            <p:ph idx="1"/>
          </p:nvPr>
        </p:nvSpPr>
        <p:spPr/>
        <p:txBody>
          <a:bodyPr>
            <a:normAutofit/>
          </a:bodyPr>
          <a:lstStyle/>
          <a:p>
            <a:pPr marL="0" indent="0">
              <a:buNone/>
            </a:pPr>
            <a:r>
              <a:rPr lang="en-GB" sz="2300" dirty="0">
                <a:latin typeface="+mj-lt"/>
              </a:rPr>
              <a:t>Watch: </a:t>
            </a:r>
            <a:r>
              <a:rPr lang="en-GB" sz="2300" u="sng" dirty="0">
                <a:latin typeface="+mj-lt"/>
                <a:hlinkClick r:id="rId2"/>
              </a:rPr>
              <a:t>https://www.youtube.com/watch?v=WnBBqYFGKB8</a:t>
            </a:r>
            <a:endParaRPr lang="en-GB" sz="2300" u="sng" dirty="0">
              <a:latin typeface="+mj-lt"/>
            </a:endParaRPr>
          </a:p>
          <a:p>
            <a:endParaRPr lang="en-GB" sz="2300" dirty="0">
              <a:latin typeface="+mj-lt"/>
            </a:endParaRPr>
          </a:p>
          <a:p>
            <a:pPr lvl="0"/>
            <a:r>
              <a:rPr lang="en-GB" sz="2300" dirty="0">
                <a:latin typeface="+mj-lt"/>
              </a:rPr>
              <a:t>How did you experience this interview?</a:t>
            </a:r>
          </a:p>
          <a:p>
            <a:pPr lvl="0">
              <a:buClr>
                <a:srgbClr val="94B6D2">
                  <a:lumMod val="75000"/>
                </a:srgbClr>
              </a:buClr>
            </a:pPr>
            <a:r>
              <a:rPr lang="en-GB" sz="2300" dirty="0">
                <a:solidFill>
                  <a:prstClr val="black"/>
                </a:solidFill>
                <a:latin typeface="+mj-lt"/>
              </a:rPr>
              <a:t>What stories have you heard about LGBT+ being viewed as a mental illness?</a:t>
            </a:r>
            <a:endParaRPr lang="en-GB" sz="2300" dirty="0">
              <a:latin typeface="+mj-lt"/>
            </a:endParaRPr>
          </a:p>
          <a:p>
            <a:pPr lvl="0"/>
            <a:r>
              <a:rPr lang="en-GB" sz="2300" dirty="0">
                <a:latin typeface="+mj-lt"/>
              </a:rPr>
              <a:t>What stories have you heard about religious perspectives of LGBT+ people?</a:t>
            </a:r>
          </a:p>
        </p:txBody>
      </p:sp>
    </p:spTree>
    <p:extLst>
      <p:ext uri="{BB962C8B-B14F-4D97-AF65-F5344CB8AC3E}">
        <p14:creationId xmlns:p14="http://schemas.microsoft.com/office/powerpoint/2010/main" val="98552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923D4-8B6D-4876-8369-59FC41AF79C0}"/>
              </a:ext>
            </a:extLst>
          </p:cNvPr>
          <p:cNvSpPr>
            <a:spLocks noGrp="1"/>
          </p:cNvSpPr>
          <p:nvPr>
            <p:ph type="title"/>
          </p:nvPr>
        </p:nvSpPr>
        <p:spPr/>
        <p:txBody>
          <a:bodyPr/>
          <a:lstStyle/>
          <a:p>
            <a:r>
              <a:rPr lang="en-GB" dirty="0"/>
              <a:t>Mental Illness: LGBT+ &amp; faith </a:t>
            </a:r>
          </a:p>
        </p:txBody>
      </p:sp>
      <p:sp>
        <p:nvSpPr>
          <p:cNvPr id="3" name="Content Placeholder 2">
            <a:extLst>
              <a:ext uri="{FF2B5EF4-FFF2-40B4-BE49-F238E27FC236}">
                <a16:creationId xmlns:a16="http://schemas.microsoft.com/office/drawing/2014/main" id="{B15B24B0-8B85-4A31-8837-1CBE62F582C7}"/>
              </a:ext>
            </a:extLst>
          </p:cNvPr>
          <p:cNvSpPr>
            <a:spLocks noGrp="1"/>
          </p:cNvSpPr>
          <p:nvPr>
            <p:ph idx="1"/>
          </p:nvPr>
        </p:nvSpPr>
        <p:spPr/>
        <p:txBody>
          <a:bodyPr>
            <a:normAutofit fontScale="92500" lnSpcReduction="10000"/>
          </a:bodyPr>
          <a:lstStyle/>
          <a:p>
            <a:pPr>
              <a:lnSpc>
                <a:spcPct val="150000"/>
              </a:lnSpc>
            </a:pPr>
            <a:r>
              <a:rPr lang="en-GB" sz="2300" dirty="0">
                <a:latin typeface="+mj-lt"/>
              </a:rPr>
              <a:t>‘Faith cannot move mountains (though generations of children are solemnly told the contrary and believe it). But it is capable of driving people to such dangerous folly that faith seems to me to qualify as a kind of mental illness. It leads people to believe in whatever it is so strongly that in extreme cases they are prepared to kill and to die for it without the need for further justification.’(Dawkins, 1989, The Selfish Gene, p. 198)</a:t>
            </a:r>
          </a:p>
          <a:p>
            <a:pPr>
              <a:lnSpc>
                <a:spcPct val="150000"/>
              </a:lnSpc>
            </a:pPr>
            <a:r>
              <a:rPr lang="en-GB" sz="2300" dirty="0">
                <a:latin typeface="+mj-lt"/>
              </a:rPr>
              <a:t>How do you respond to this quote?</a:t>
            </a:r>
          </a:p>
          <a:p>
            <a:pPr>
              <a:lnSpc>
                <a:spcPct val="150000"/>
              </a:lnSpc>
            </a:pPr>
            <a:r>
              <a:rPr lang="en-GB" sz="2300" dirty="0">
                <a:latin typeface="+mj-lt"/>
              </a:rPr>
              <a:t>In your experience, is their truth within it?</a:t>
            </a:r>
          </a:p>
          <a:p>
            <a:endParaRPr lang="en-GB" dirty="0"/>
          </a:p>
        </p:txBody>
      </p:sp>
    </p:spTree>
    <p:extLst>
      <p:ext uri="{BB962C8B-B14F-4D97-AF65-F5344CB8AC3E}">
        <p14:creationId xmlns:p14="http://schemas.microsoft.com/office/powerpoint/2010/main" val="59347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97DC5-B58D-4A92-841A-550806E37001}"/>
              </a:ext>
            </a:extLst>
          </p:cNvPr>
          <p:cNvSpPr>
            <a:spLocks noGrp="1"/>
          </p:cNvSpPr>
          <p:nvPr>
            <p:ph type="title"/>
          </p:nvPr>
        </p:nvSpPr>
        <p:spPr/>
        <p:txBody>
          <a:bodyPr/>
          <a:lstStyle/>
          <a:p>
            <a:r>
              <a:rPr lang="en-GB" dirty="0"/>
              <a:t>LGBT+ &amp; faith = mental health </a:t>
            </a:r>
          </a:p>
        </p:txBody>
      </p:sp>
      <p:sp>
        <p:nvSpPr>
          <p:cNvPr id="3" name="Content Placeholder 2">
            <a:extLst>
              <a:ext uri="{FF2B5EF4-FFF2-40B4-BE49-F238E27FC236}">
                <a16:creationId xmlns:a16="http://schemas.microsoft.com/office/drawing/2014/main" id="{D786474E-5A6D-4BF3-862C-0F24295D101C}"/>
              </a:ext>
            </a:extLst>
          </p:cNvPr>
          <p:cNvSpPr>
            <a:spLocks noGrp="1"/>
          </p:cNvSpPr>
          <p:nvPr>
            <p:ph idx="1"/>
          </p:nvPr>
        </p:nvSpPr>
        <p:spPr/>
        <p:txBody>
          <a:bodyPr/>
          <a:lstStyle/>
          <a:p>
            <a:pPr>
              <a:lnSpc>
                <a:spcPct val="150000"/>
              </a:lnSpc>
            </a:pPr>
            <a:r>
              <a:rPr lang="en-GB" sz="2300" dirty="0">
                <a:latin typeface="+mj-lt"/>
              </a:rPr>
              <a:t>Things LGBT+ people of faith have taught me:</a:t>
            </a:r>
          </a:p>
          <a:p>
            <a:pPr lvl="1">
              <a:lnSpc>
                <a:spcPct val="150000"/>
              </a:lnSpc>
            </a:pPr>
            <a:r>
              <a:rPr lang="en-GB" sz="2300" dirty="0">
                <a:latin typeface="+mj-lt"/>
              </a:rPr>
              <a:t>Learn to love listening </a:t>
            </a:r>
          </a:p>
          <a:p>
            <a:pPr lvl="1">
              <a:lnSpc>
                <a:spcPct val="150000"/>
              </a:lnSpc>
            </a:pPr>
            <a:r>
              <a:rPr lang="en-GB" sz="2300" dirty="0">
                <a:latin typeface="+mj-lt"/>
              </a:rPr>
              <a:t>Learn that God doesn’t make outsiders</a:t>
            </a:r>
          </a:p>
          <a:p>
            <a:pPr lvl="1">
              <a:lnSpc>
                <a:spcPct val="150000"/>
              </a:lnSpc>
            </a:pPr>
            <a:r>
              <a:rPr lang="en-GB" sz="2300" dirty="0">
                <a:latin typeface="+mj-lt"/>
              </a:rPr>
              <a:t>Learn to trust your own experience</a:t>
            </a:r>
          </a:p>
          <a:p>
            <a:pPr lvl="1">
              <a:lnSpc>
                <a:spcPct val="150000"/>
              </a:lnSpc>
            </a:pPr>
            <a:r>
              <a:rPr lang="en-GB" sz="2300" dirty="0">
                <a:latin typeface="+mj-lt"/>
              </a:rPr>
              <a:t>Learn to channel your pain</a:t>
            </a:r>
          </a:p>
          <a:p>
            <a:endParaRPr lang="en-GB" dirty="0"/>
          </a:p>
        </p:txBody>
      </p:sp>
    </p:spTree>
    <p:extLst>
      <p:ext uri="{BB962C8B-B14F-4D97-AF65-F5344CB8AC3E}">
        <p14:creationId xmlns:p14="http://schemas.microsoft.com/office/powerpoint/2010/main" val="3488663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2864A-1945-4D4A-A727-031146D3E424}"/>
              </a:ext>
            </a:extLst>
          </p:cNvPr>
          <p:cNvSpPr>
            <a:spLocks noGrp="1"/>
          </p:cNvSpPr>
          <p:nvPr>
            <p:ph type="title"/>
          </p:nvPr>
        </p:nvSpPr>
        <p:spPr/>
        <p:txBody>
          <a:bodyPr/>
          <a:lstStyle/>
          <a:p>
            <a:r>
              <a:rPr lang="en-GB" dirty="0"/>
              <a:t>Love listening </a:t>
            </a:r>
            <a:br>
              <a:rPr lang="en-GB" dirty="0"/>
            </a:br>
            <a:endParaRPr lang="en-GB" dirty="0"/>
          </a:p>
        </p:txBody>
      </p:sp>
      <p:pic>
        <p:nvPicPr>
          <p:cNvPr id="4" name="Content Placeholder 3">
            <a:extLst>
              <a:ext uri="{FF2B5EF4-FFF2-40B4-BE49-F238E27FC236}">
                <a16:creationId xmlns:a16="http://schemas.microsoft.com/office/drawing/2014/main" id="{AC6BF0AF-6115-4660-AC98-3EC9ACD8708C}"/>
              </a:ext>
            </a:extLst>
          </p:cNvPr>
          <p:cNvPicPr>
            <a:picLocks noGrp="1" noChangeAspect="1"/>
          </p:cNvPicPr>
          <p:nvPr>
            <p:ph idx="1"/>
          </p:nvPr>
        </p:nvPicPr>
        <p:blipFill>
          <a:blip r:embed="rId2"/>
          <a:stretch>
            <a:fillRect/>
          </a:stretch>
        </p:blipFill>
        <p:spPr>
          <a:xfrm>
            <a:off x="2525085" y="1467930"/>
            <a:ext cx="6467912" cy="4300886"/>
          </a:xfrm>
          <a:prstGeom prst="rect">
            <a:avLst/>
          </a:prstGeom>
        </p:spPr>
      </p:pic>
      <p:sp>
        <p:nvSpPr>
          <p:cNvPr id="5" name="Rectangle 4">
            <a:extLst>
              <a:ext uri="{FF2B5EF4-FFF2-40B4-BE49-F238E27FC236}">
                <a16:creationId xmlns:a16="http://schemas.microsoft.com/office/drawing/2014/main" id="{318B0955-933C-4C59-B67C-C7388A7838F5}"/>
              </a:ext>
            </a:extLst>
          </p:cNvPr>
          <p:cNvSpPr/>
          <p:nvPr/>
        </p:nvSpPr>
        <p:spPr>
          <a:xfrm>
            <a:off x="2457973" y="5899201"/>
            <a:ext cx="6467911" cy="769441"/>
          </a:xfrm>
          <a:prstGeom prst="rect">
            <a:avLst/>
          </a:prstGeom>
        </p:spPr>
        <p:txBody>
          <a:bodyPr wrap="square">
            <a:spAutoFit/>
          </a:bodyPr>
          <a:lstStyle/>
          <a:p>
            <a:pPr lvl="0" algn="ctr">
              <a:defRPr sz="1800" b="0" i="0" u="none" strike="noStrike" kern="0" cap="none" spc="0" baseline="0">
                <a:solidFill>
                  <a:srgbClr val="000000"/>
                </a:solidFill>
                <a:uFillTx/>
              </a:defRPr>
            </a:pPr>
            <a:r>
              <a:rPr lang="nl-NL" sz="2200" dirty="0">
                <a:solidFill>
                  <a:srgbClr val="000000"/>
                </a:solidFill>
                <a:latin typeface="+mj-lt"/>
              </a:rPr>
              <a:t>Image: ‘listen &amp; hope’, by Denise Carbonell, </a:t>
            </a:r>
            <a:r>
              <a:rPr lang="nl-NL" sz="2200" dirty="0">
                <a:solidFill>
                  <a:srgbClr val="000000"/>
                </a:solidFill>
                <a:latin typeface="+mj-lt"/>
                <a:hlinkClick r:id="rId3"/>
              </a:rPr>
              <a:t>www.metalthread.com</a:t>
            </a:r>
            <a:r>
              <a:rPr lang="nl-NL" sz="2200" dirty="0">
                <a:solidFill>
                  <a:srgbClr val="000000"/>
                </a:solidFill>
                <a:latin typeface="+mj-lt"/>
              </a:rPr>
              <a:t>, in public domain</a:t>
            </a:r>
            <a:endParaRPr lang="en-GB" sz="2200" dirty="0">
              <a:solidFill>
                <a:srgbClr val="000000"/>
              </a:solidFill>
              <a:latin typeface="+mj-lt"/>
            </a:endParaRPr>
          </a:p>
        </p:txBody>
      </p:sp>
    </p:spTree>
    <p:extLst>
      <p:ext uri="{BB962C8B-B14F-4D97-AF65-F5344CB8AC3E}">
        <p14:creationId xmlns:p14="http://schemas.microsoft.com/office/powerpoint/2010/main" val="328310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38EA1-FD92-4E2E-A4DC-76B8B751C0E8}"/>
              </a:ext>
            </a:extLst>
          </p:cNvPr>
          <p:cNvSpPr>
            <a:spLocks noGrp="1"/>
          </p:cNvSpPr>
          <p:nvPr>
            <p:ph type="title"/>
          </p:nvPr>
        </p:nvSpPr>
        <p:spPr/>
        <p:txBody>
          <a:bodyPr>
            <a:normAutofit fontScale="90000"/>
          </a:bodyPr>
          <a:lstStyle/>
          <a:p>
            <a:r>
              <a:rPr lang="en-GB" dirty="0"/>
              <a:t>Learn God doesn’t make outsiders</a:t>
            </a:r>
            <a:br>
              <a:rPr lang="en-GB" dirty="0"/>
            </a:br>
            <a:endParaRPr lang="en-GB" dirty="0"/>
          </a:p>
        </p:txBody>
      </p:sp>
      <p:sp>
        <p:nvSpPr>
          <p:cNvPr id="3" name="Content Placeholder 2">
            <a:extLst>
              <a:ext uri="{FF2B5EF4-FFF2-40B4-BE49-F238E27FC236}">
                <a16:creationId xmlns:a16="http://schemas.microsoft.com/office/drawing/2014/main" id="{0B4ACE2F-F6B7-4C29-82C3-D17F03C5506D}"/>
              </a:ext>
            </a:extLst>
          </p:cNvPr>
          <p:cNvSpPr>
            <a:spLocks noGrp="1"/>
          </p:cNvSpPr>
          <p:nvPr>
            <p:ph idx="1"/>
          </p:nvPr>
        </p:nvSpPr>
        <p:spPr/>
        <p:txBody>
          <a:bodyPr>
            <a:normAutofit fontScale="85000" lnSpcReduction="10000"/>
          </a:bodyPr>
          <a:lstStyle/>
          <a:p>
            <a:pPr marL="0" indent="0">
              <a:lnSpc>
                <a:spcPct val="150000"/>
              </a:lnSpc>
              <a:buNone/>
            </a:pPr>
            <a:r>
              <a:rPr lang="en-GB" sz="2400" dirty="0">
                <a:latin typeface="+mj-lt"/>
              </a:rPr>
              <a:t>‘We all sit in God’s Classroom</a:t>
            </a:r>
          </a:p>
          <a:p>
            <a:pPr marL="0" indent="0">
              <a:lnSpc>
                <a:spcPct val="150000"/>
              </a:lnSpc>
              <a:buNone/>
            </a:pPr>
            <a:r>
              <a:rPr lang="en-GB" sz="2400" dirty="0">
                <a:latin typeface="+mj-lt"/>
              </a:rPr>
              <a:t>Hafiz tell us that Love’s Journey unfolds through every process of life. Divine principles are constantly being demonstrated all around us. We cannot learn them through words or books or limited systems of human values. Hafiz says God is fully known only through love, which accepts everything. Love reveals the Universe as a cosmic playground where every thing and being participates in a single, magnificent Game.</a:t>
            </a:r>
          </a:p>
          <a:p>
            <a:pPr marL="0" indent="0">
              <a:lnSpc>
                <a:spcPct val="150000"/>
              </a:lnSpc>
              <a:buNone/>
            </a:pPr>
            <a:r>
              <a:rPr lang="en-GB" sz="2400" dirty="0">
                <a:latin typeface="+mj-lt"/>
              </a:rPr>
              <a:t>“God has shouted ‘Yes! Yes! Yes!’ To every luminous movement in Existence.”’</a:t>
            </a:r>
          </a:p>
          <a:p>
            <a:pPr marL="0" indent="0">
              <a:lnSpc>
                <a:spcPct val="150000"/>
              </a:lnSpc>
              <a:buNone/>
            </a:pPr>
            <a:r>
              <a:rPr lang="en-GB" sz="2400" dirty="0">
                <a:latin typeface="+mj-lt"/>
              </a:rPr>
              <a:t>(</a:t>
            </a:r>
            <a:r>
              <a:rPr lang="en-GB" sz="2400" dirty="0" err="1">
                <a:latin typeface="+mj-lt"/>
              </a:rPr>
              <a:t>Ladinsky</a:t>
            </a:r>
            <a:r>
              <a:rPr lang="en-GB" sz="2400" dirty="0">
                <a:latin typeface="+mj-lt"/>
              </a:rPr>
              <a:t>, 2006, p.21)</a:t>
            </a:r>
          </a:p>
          <a:p>
            <a:endParaRPr lang="en-GB" dirty="0"/>
          </a:p>
        </p:txBody>
      </p:sp>
    </p:spTree>
    <p:extLst>
      <p:ext uri="{BB962C8B-B14F-4D97-AF65-F5344CB8AC3E}">
        <p14:creationId xmlns:p14="http://schemas.microsoft.com/office/powerpoint/2010/main" val="700935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8F2A9-5D1C-4ABE-B9BF-06017C7EF33E}"/>
              </a:ext>
            </a:extLst>
          </p:cNvPr>
          <p:cNvSpPr>
            <a:spLocks noGrp="1"/>
          </p:cNvSpPr>
          <p:nvPr>
            <p:ph type="title"/>
          </p:nvPr>
        </p:nvSpPr>
        <p:spPr/>
        <p:txBody>
          <a:bodyPr>
            <a:normAutofit/>
          </a:bodyPr>
          <a:lstStyle/>
          <a:p>
            <a:r>
              <a:rPr lang="en-GB" dirty="0"/>
              <a:t>Trust your own experience</a:t>
            </a:r>
            <a:br>
              <a:rPr lang="en-GB" dirty="0"/>
            </a:br>
            <a:endParaRPr lang="en-GB" dirty="0"/>
          </a:p>
        </p:txBody>
      </p:sp>
      <p:sp>
        <p:nvSpPr>
          <p:cNvPr id="3" name="Content Placeholder 2">
            <a:extLst>
              <a:ext uri="{FF2B5EF4-FFF2-40B4-BE49-F238E27FC236}">
                <a16:creationId xmlns:a16="http://schemas.microsoft.com/office/drawing/2014/main" id="{AC2CE4FF-3E48-40B4-9FCB-4692CFE985A6}"/>
              </a:ext>
            </a:extLst>
          </p:cNvPr>
          <p:cNvSpPr>
            <a:spLocks noGrp="1"/>
          </p:cNvSpPr>
          <p:nvPr>
            <p:ph idx="1"/>
          </p:nvPr>
        </p:nvSpPr>
        <p:spPr/>
        <p:txBody>
          <a:bodyPr/>
          <a:lstStyle/>
          <a:p>
            <a:pPr marL="274320" indent="0">
              <a:lnSpc>
                <a:spcPct val="107000"/>
              </a:lnSpc>
              <a:spcAft>
                <a:spcPts val="800"/>
              </a:spcAft>
              <a:buNone/>
            </a:pPr>
            <a:r>
              <a:rPr lang="en-GB" sz="2200" dirty="0">
                <a:latin typeface="+mj-lt"/>
                <a:ea typeface="Calibri" panose="020F0502020204030204" pitchFamily="34" charset="0"/>
                <a:cs typeface="Times New Roman" panose="02020603050405020304" pitchFamily="18" charset="0"/>
              </a:rPr>
              <a:t>‘Take heed, dear Friends, to the promptings of love and truth in your hearts. Trust them as the leadings of God whose Light shows us our darkness and brings us to new life.’</a:t>
            </a:r>
          </a:p>
          <a:p>
            <a:pPr marL="274320" indent="0">
              <a:lnSpc>
                <a:spcPct val="107000"/>
              </a:lnSpc>
              <a:spcAft>
                <a:spcPts val="800"/>
              </a:spcAft>
              <a:buNone/>
            </a:pPr>
            <a:r>
              <a:rPr lang="en-GB" sz="2200" dirty="0">
                <a:latin typeface="+mj-lt"/>
                <a:ea typeface="Calibri" panose="020F0502020204030204" pitchFamily="34" charset="0"/>
                <a:cs typeface="Times New Roman" panose="02020603050405020304" pitchFamily="18" charset="0"/>
              </a:rPr>
              <a:t>(Religious Society of Friends (Quakers), 2013, 1:02)</a:t>
            </a:r>
          </a:p>
          <a:p>
            <a:endParaRPr lang="en-GB" dirty="0"/>
          </a:p>
        </p:txBody>
      </p:sp>
    </p:spTree>
    <p:extLst>
      <p:ext uri="{BB962C8B-B14F-4D97-AF65-F5344CB8AC3E}">
        <p14:creationId xmlns:p14="http://schemas.microsoft.com/office/powerpoint/2010/main" val="3337771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48E09-B33D-4ABA-8766-C7B7AAD2F078}"/>
              </a:ext>
            </a:extLst>
          </p:cNvPr>
          <p:cNvSpPr>
            <a:spLocks noGrp="1"/>
          </p:cNvSpPr>
          <p:nvPr>
            <p:ph type="title"/>
          </p:nvPr>
        </p:nvSpPr>
        <p:spPr/>
        <p:txBody>
          <a:bodyPr/>
          <a:lstStyle/>
          <a:p>
            <a:r>
              <a:rPr lang="en-GB" dirty="0"/>
              <a:t>Channel your pain</a:t>
            </a:r>
          </a:p>
        </p:txBody>
      </p:sp>
      <p:sp>
        <p:nvSpPr>
          <p:cNvPr id="3" name="Content Placeholder 2">
            <a:extLst>
              <a:ext uri="{FF2B5EF4-FFF2-40B4-BE49-F238E27FC236}">
                <a16:creationId xmlns:a16="http://schemas.microsoft.com/office/drawing/2014/main" id="{C20F1A4C-8D6C-4B00-89BC-64EE4F6589BD}"/>
              </a:ext>
            </a:extLst>
          </p:cNvPr>
          <p:cNvSpPr>
            <a:spLocks noGrp="1"/>
          </p:cNvSpPr>
          <p:nvPr>
            <p:ph idx="1"/>
          </p:nvPr>
        </p:nvSpPr>
        <p:spPr/>
        <p:txBody>
          <a:bodyPr/>
          <a:lstStyle/>
          <a:p>
            <a:pPr marL="0" indent="0">
              <a:buNone/>
            </a:pPr>
            <a:r>
              <a:rPr lang="en-GB" sz="2200" dirty="0">
                <a:latin typeface="+mj-lt"/>
              </a:rPr>
              <a:t>‘The fruity curse</a:t>
            </a:r>
          </a:p>
          <a:p>
            <a:pPr marL="0" indent="0">
              <a:buNone/>
            </a:pPr>
            <a:r>
              <a:rPr lang="en-GB" sz="2200" dirty="0">
                <a:latin typeface="+mj-lt"/>
              </a:rPr>
              <a:t>Some of you asked me after I received hate mail … how I got rid of my own hate – because in a time of racism and recession there’s a lot of it around, and prayer doesn’t always shift it. Here’s the East European Jewish suggestion. Curse it away! But make your curses so fruity that your hate evaporates and you fall about with laughter. It’s such an effective spiritual therapy. You can use these examples as models:</a:t>
            </a:r>
          </a:p>
          <a:p>
            <a:pPr marL="0" indent="0">
              <a:buNone/>
            </a:pPr>
            <a:r>
              <a:rPr lang="en-GB" sz="2200" dirty="0">
                <a:latin typeface="+mj-lt"/>
              </a:rPr>
              <a:t>‘May your house have a hundred rooms, each with a hundred beds and may you have bad nights on all of them.’</a:t>
            </a:r>
          </a:p>
          <a:p>
            <a:pPr marL="0" indent="0">
              <a:buNone/>
            </a:pPr>
            <a:r>
              <a:rPr lang="en-GB" sz="2200" dirty="0">
                <a:latin typeface="+mj-lt"/>
              </a:rPr>
              <a:t>‘May all your teeth fall out except one, so that you may still get toothache.’’</a:t>
            </a:r>
          </a:p>
          <a:p>
            <a:pPr marL="0" indent="0">
              <a:buNone/>
            </a:pPr>
            <a:r>
              <a:rPr lang="en-GB" sz="2200" dirty="0">
                <a:latin typeface="+mj-lt"/>
              </a:rPr>
              <a:t>(Blue, 1994, p. 81)</a:t>
            </a:r>
          </a:p>
          <a:p>
            <a:endParaRPr lang="en-GB" dirty="0"/>
          </a:p>
        </p:txBody>
      </p:sp>
    </p:spTree>
    <p:extLst>
      <p:ext uri="{BB962C8B-B14F-4D97-AF65-F5344CB8AC3E}">
        <p14:creationId xmlns:p14="http://schemas.microsoft.com/office/powerpoint/2010/main" val="3610888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TM03090434[[fn=Wood Type]]</Template>
  <TotalTime>54</TotalTime>
  <Words>1266</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Georgia</vt:lpstr>
      <vt:lpstr>Trebuchet MS</vt:lpstr>
      <vt:lpstr>Wingdings</vt:lpstr>
      <vt:lpstr>Wood Type</vt:lpstr>
      <vt:lpstr>Is it mental illness: a workshop exploring the intersectionality between LGBT+ and faith identities</vt:lpstr>
      <vt:lpstr>Welcome </vt:lpstr>
      <vt:lpstr>Mental Illness = LGBT+ &amp; faith </vt:lpstr>
      <vt:lpstr>Mental Illness: LGBT+ &amp; faith </vt:lpstr>
      <vt:lpstr>LGBT+ &amp; faith = mental health </vt:lpstr>
      <vt:lpstr>Love listening  </vt:lpstr>
      <vt:lpstr>Learn God doesn’t make outsiders </vt:lpstr>
      <vt:lpstr>Trust your own experience </vt:lpstr>
      <vt:lpstr>Channel your pain</vt:lpstr>
      <vt:lpstr>Brief bibliography 1/2</vt:lpstr>
      <vt:lpstr>Brief bibliography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mental illness: a workshop exploring the intersectionality between LGBT+ and faith identities</dc:title>
  <dc:creator>mewxjasd</dc:creator>
  <cp:lastModifiedBy>mewxjasd</cp:lastModifiedBy>
  <cp:revision>7</cp:revision>
  <dcterms:created xsi:type="dcterms:W3CDTF">2019-06-19T10:42:29Z</dcterms:created>
  <dcterms:modified xsi:type="dcterms:W3CDTF">2019-06-19T11:37:05Z</dcterms:modified>
</cp:coreProperties>
</file>