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3" r:id="rId5"/>
    <p:sldId id="258" r:id="rId6"/>
    <p:sldId id="259" r:id="rId7"/>
    <p:sldId id="260" r:id="rId8"/>
    <p:sldId id="261" r:id="rId9"/>
    <p:sldId id="266" r:id="rId10"/>
    <p:sldId id="262" r:id="rId11"/>
    <p:sldId id="264"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4" autoAdjust="0"/>
    <p:restoredTop sz="94660"/>
  </p:normalViewPr>
  <p:slideViewPr>
    <p:cSldViewPr snapToGrid="0">
      <p:cViewPr varScale="1">
        <p:scale>
          <a:sx n="105" d="100"/>
          <a:sy n="105" d="100"/>
        </p:scale>
        <p:origin x="120"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8FADB-22F2-405C-839E-175E0751AF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6ACFB0E-D427-440D-B217-F9BBC9DB28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C52E6D92-AF58-4106-81DB-1E7AC05501C5}"/>
              </a:ext>
            </a:extLst>
          </p:cNvPr>
          <p:cNvSpPr>
            <a:spLocks noGrp="1"/>
          </p:cNvSpPr>
          <p:nvPr>
            <p:ph type="dt" sz="half" idx="10"/>
          </p:nvPr>
        </p:nvSpPr>
        <p:spPr/>
        <p:txBody>
          <a:bodyPr/>
          <a:lstStyle/>
          <a:p>
            <a:fld id="{24068F17-DE13-4A74-97AA-B3F3B86E061F}" type="datetimeFigureOut">
              <a:rPr lang="en-AU" smtClean="0"/>
              <a:t>10/06/2019</a:t>
            </a:fld>
            <a:endParaRPr lang="en-AU"/>
          </a:p>
        </p:txBody>
      </p:sp>
      <p:sp>
        <p:nvSpPr>
          <p:cNvPr id="5" name="Footer Placeholder 4">
            <a:extLst>
              <a:ext uri="{FF2B5EF4-FFF2-40B4-BE49-F238E27FC236}">
                <a16:creationId xmlns:a16="http://schemas.microsoft.com/office/drawing/2014/main" id="{7C288609-4313-4516-9DCC-80CDD2BBCA9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2EEC0DB-CF2C-43F5-9931-126317E80826}"/>
              </a:ext>
            </a:extLst>
          </p:cNvPr>
          <p:cNvSpPr>
            <a:spLocks noGrp="1"/>
          </p:cNvSpPr>
          <p:nvPr>
            <p:ph type="sldNum" sz="quarter" idx="12"/>
          </p:nvPr>
        </p:nvSpPr>
        <p:spPr/>
        <p:txBody>
          <a:bodyPr/>
          <a:lstStyle/>
          <a:p>
            <a:fld id="{99913CBC-E132-4F47-95CA-4A72AACA3D7F}" type="slidenum">
              <a:rPr lang="en-AU" smtClean="0"/>
              <a:t>‹#›</a:t>
            </a:fld>
            <a:endParaRPr lang="en-AU"/>
          </a:p>
        </p:txBody>
      </p:sp>
    </p:spTree>
    <p:extLst>
      <p:ext uri="{BB962C8B-B14F-4D97-AF65-F5344CB8AC3E}">
        <p14:creationId xmlns:p14="http://schemas.microsoft.com/office/powerpoint/2010/main" val="4266526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B566E-40C5-4C2E-8830-A7A56911E84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FF4B169-11E5-4AE5-83FD-75EA6CEC5D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32836DA-F831-4128-A566-5CE415560C2D}"/>
              </a:ext>
            </a:extLst>
          </p:cNvPr>
          <p:cNvSpPr>
            <a:spLocks noGrp="1"/>
          </p:cNvSpPr>
          <p:nvPr>
            <p:ph type="dt" sz="half" idx="10"/>
          </p:nvPr>
        </p:nvSpPr>
        <p:spPr/>
        <p:txBody>
          <a:bodyPr/>
          <a:lstStyle/>
          <a:p>
            <a:fld id="{24068F17-DE13-4A74-97AA-B3F3B86E061F}" type="datetimeFigureOut">
              <a:rPr lang="en-AU" smtClean="0"/>
              <a:t>10/06/2019</a:t>
            </a:fld>
            <a:endParaRPr lang="en-AU"/>
          </a:p>
        </p:txBody>
      </p:sp>
      <p:sp>
        <p:nvSpPr>
          <p:cNvPr id="5" name="Footer Placeholder 4">
            <a:extLst>
              <a:ext uri="{FF2B5EF4-FFF2-40B4-BE49-F238E27FC236}">
                <a16:creationId xmlns:a16="http://schemas.microsoft.com/office/drawing/2014/main" id="{5124E9EC-0F50-460C-9C65-1710E9F420F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9079654-BCD3-49C4-988A-1AA449C7619A}"/>
              </a:ext>
            </a:extLst>
          </p:cNvPr>
          <p:cNvSpPr>
            <a:spLocks noGrp="1"/>
          </p:cNvSpPr>
          <p:nvPr>
            <p:ph type="sldNum" sz="quarter" idx="12"/>
          </p:nvPr>
        </p:nvSpPr>
        <p:spPr/>
        <p:txBody>
          <a:bodyPr/>
          <a:lstStyle/>
          <a:p>
            <a:fld id="{99913CBC-E132-4F47-95CA-4A72AACA3D7F}" type="slidenum">
              <a:rPr lang="en-AU" smtClean="0"/>
              <a:t>‹#›</a:t>
            </a:fld>
            <a:endParaRPr lang="en-AU"/>
          </a:p>
        </p:txBody>
      </p:sp>
    </p:spTree>
    <p:extLst>
      <p:ext uri="{BB962C8B-B14F-4D97-AF65-F5344CB8AC3E}">
        <p14:creationId xmlns:p14="http://schemas.microsoft.com/office/powerpoint/2010/main" val="110649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ACD73D-7051-4344-A901-60A542AC26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4FF7EA1-ED40-4929-BE7D-B32BA2E7BC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9C8627F-3D64-4D31-81C6-34442E8D1BE8}"/>
              </a:ext>
            </a:extLst>
          </p:cNvPr>
          <p:cNvSpPr>
            <a:spLocks noGrp="1"/>
          </p:cNvSpPr>
          <p:nvPr>
            <p:ph type="dt" sz="half" idx="10"/>
          </p:nvPr>
        </p:nvSpPr>
        <p:spPr/>
        <p:txBody>
          <a:bodyPr/>
          <a:lstStyle/>
          <a:p>
            <a:fld id="{24068F17-DE13-4A74-97AA-B3F3B86E061F}" type="datetimeFigureOut">
              <a:rPr lang="en-AU" smtClean="0"/>
              <a:t>10/06/2019</a:t>
            </a:fld>
            <a:endParaRPr lang="en-AU"/>
          </a:p>
        </p:txBody>
      </p:sp>
      <p:sp>
        <p:nvSpPr>
          <p:cNvPr id="5" name="Footer Placeholder 4">
            <a:extLst>
              <a:ext uri="{FF2B5EF4-FFF2-40B4-BE49-F238E27FC236}">
                <a16:creationId xmlns:a16="http://schemas.microsoft.com/office/drawing/2014/main" id="{DACF3391-B48B-422C-AFF4-35FFBF142E6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31E441C-2A88-4B81-82E4-4CCE3B84E9FF}"/>
              </a:ext>
            </a:extLst>
          </p:cNvPr>
          <p:cNvSpPr>
            <a:spLocks noGrp="1"/>
          </p:cNvSpPr>
          <p:nvPr>
            <p:ph type="sldNum" sz="quarter" idx="12"/>
          </p:nvPr>
        </p:nvSpPr>
        <p:spPr/>
        <p:txBody>
          <a:bodyPr/>
          <a:lstStyle/>
          <a:p>
            <a:fld id="{99913CBC-E132-4F47-95CA-4A72AACA3D7F}" type="slidenum">
              <a:rPr lang="en-AU" smtClean="0"/>
              <a:t>‹#›</a:t>
            </a:fld>
            <a:endParaRPr lang="en-AU"/>
          </a:p>
        </p:txBody>
      </p:sp>
    </p:spTree>
    <p:extLst>
      <p:ext uri="{BB962C8B-B14F-4D97-AF65-F5344CB8AC3E}">
        <p14:creationId xmlns:p14="http://schemas.microsoft.com/office/powerpoint/2010/main" val="191273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007BC-DC53-47C7-B645-CFA66345788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F92415-0D12-4629-8222-1E2C757B89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688B1A7-5A28-46EE-BB00-C82DCB2B03F5}"/>
              </a:ext>
            </a:extLst>
          </p:cNvPr>
          <p:cNvSpPr>
            <a:spLocks noGrp="1"/>
          </p:cNvSpPr>
          <p:nvPr>
            <p:ph type="dt" sz="half" idx="10"/>
          </p:nvPr>
        </p:nvSpPr>
        <p:spPr/>
        <p:txBody>
          <a:bodyPr/>
          <a:lstStyle/>
          <a:p>
            <a:fld id="{24068F17-DE13-4A74-97AA-B3F3B86E061F}" type="datetimeFigureOut">
              <a:rPr lang="en-AU" smtClean="0"/>
              <a:t>10/06/2019</a:t>
            </a:fld>
            <a:endParaRPr lang="en-AU"/>
          </a:p>
        </p:txBody>
      </p:sp>
      <p:sp>
        <p:nvSpPr>
          <p:cNvPr id="5" name="Footer Placeholder 4">
            <a:extLst>
              <a:ext uri="{FF2B5EF4-FFF2-40B4-BE49-F238E27FC236}">
                <a16:creationId xmlns:a16="http://schemas.microsoft.com/office/drawing/2014/main" id="{5F962BC3-359E-4E22-90D3-64BFFF0C695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E1778D6-26EE-4E52-9CDA-255727178400}"/>
              </a:ext>
            </a:extLst>
          </p:cNvPr>
          <p:cNvSpPr>
            <a:spLocks noGrp="1"/>
          </p:cNvSpPr>
          <p:nvPr>
            <p:ph type="sldNum" sz="quarter" idx="12"/>
          </p:nvPr>
        </p:nvSpPr>
        <p:spPr/>
        <p:txBody>
          <a:bodyPr/>
          <a:lstStyle/>
          <a:p>
            <a:fld id="{99913CBC-E132-4F47-95CA-4A72AACA3D7F}" type="slidenum">
              <a:rPr lang="en-AU" smtClean="0"/>
              <a:t>‹#›</a:t>
            </a:fld>
            <a:endParaRPr lang="en-AU"/>
          </a:p>
        </p:txBody>
      </p:sp>
    </p:spTree>
    <p:extLst>
      <p:ext uri="{BB962C8B-B14F-4D97-AF65-F5344CB8AC3E}">
        <p14:creationId xmlns:p14="http://schemas.microsoft.com/office/powerpoint/2010/main" val="486876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84706-676C-4187-97CD-82DAC95173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BDF81827-B08B-41A0-8B49-70D8484384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8F61C0-E0FD-4348-8D82-BF712BCBC828}"/>
              </a:ext>
            </a:extLst>
          </p:cNvPr>
          <p:cNvSpPr>
            <a:spLocks noGrp="1"/>
          </p:cNvSpPr>
          <p:nvPr>
            <p:ph type="dt" sz="half" idx="10"/>
          </p:nvPr>
        </p:nvSpPr>
        <p:spPr/>
        <p:txBody>
          <a:bodyPr/>
          <a:lstStyle/>
          <a:p>
            <a:fld id="{24068F17-DE13-4A74-97AA-B3F3B86E061F}" type="datetimeFigureOut">
              <a:rPr lang="en-AU" smtClean="0"/>
              <a:t>10/06/2019</a:t>
            </a:fld>
            <a:endParaRPr lang="en-AU"/>
          </a:p>
        </p:txBody>
      </p:sp>
      <p:sp>
        <p:nvSpPr>
          <p:cNvPr id="5" name="Footer Placeholder 4">
            <a:extLst>
              <a:ext uri="{FF2B5EF4-FFF2-40B4-BE49-F238E27FC236}">
                <a16:creationId xmlns:a16="http://schemas.microsoft.com/office/drawing/2014/main" id="{E432F589-E435-4858-B63D-AADAD59AF9B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90CA9E7-B7DA-4881-AB16-01B82178CD07}"/>
              </a:ext>
            </a:extLst>
          </p:cNvPr>
          <p:cNvSpPr>
            <a:spLocks noGrp="1"/>
          </p:cNvSpPr>
          <p:nvPr>
            <p:ph type="sldNum" sz="quarter" idx="12"/>
          </p:nvPr>
        </p:nvSpPr>
        <p:spPr/>
        <p:txBody>
          <a:bodyPr/>
          <a:lstStyle/>
          <a:p>
            <a:fld id="{99913CBC-E132-4F47-95CA-4A72AACA3D7F}" type="slidenum">
              <a:rPr lang="en-AU" smtClean="0"/>
              <a:t>‹#›</a:t>
            </a:fld>
            <a:endParaRPr lang="en-AU"/>
          </a:p>
        </p:txBody>
      </p:sp>
    </p:spTree>
    <p:extLst>
      <p:ext uri="{BB962C8B-B14F-4D97-AF65-F5344CB8AC3E}">
        <p14:creationId xmlns:p14="http://schemas.microsoft.com/office/powerpoint/2010/main" val="345594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27E8-184F-4738-BFCF-66C1BAF9E94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ED48955-7AA8-4DDD-877D-169F16F7D4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79D7AE5-68A8-4619-8C54-1217FEFF2C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D60693C5-4E8A-4784-BEE7-B4A59B48E811}"/>
              </a:ext>
            </a:extLst>
          </p:cNvPr>
          <p:cNvSpPr>
            <a:spLocks noGrp="1"/>
          </p:cNvSpPr>
          <p:nvPr>
            <p:ph type="dt" sz="half" idx="10"/>
          </p:nvPr>
        </p:nvSpPr>
        <p:spPr/>
        <p:txBody>
          <a:bodyPr/>
          <a:lstStyle/>
          <a:p>
            <a:fld id="{24068F17-DE13-4A74-97AA-B3F3B86E061F}" type="datetimeFigureOut">
              <a:rPr lang="en-AU" smtClean="0"/>
              <a:t>10/06/2019</a:t>
            </a:fld>
            <a:endParaRPr lang="en-AU"/>
          </a:p>
        </p:txBody>
      </p:sp>
      <p:sp>
        <p:nvSpPr>
          <p:cNvPr id="6" name="Footer Placeholder 5">
            <a:extLst>
              <a:ext uri="{FF2B5EF4-FFF2-40B4-BE49-F238E27FC236}">
                <a16:creationId xmlns:a16="http://schemas.microsoft.com/office/drawing/2014/main" id="{195BBD97-5D2C-41EB-8E8A-87AA8CA44B8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E7572AA-2633-4E05-B82B-88DE0FDF777B}"/>
              </a:ext>
            </a:extLst>
          </p:cNvPr>
          <p:cNvSpPr>
            <a:spLocks noGrp="1"/>
          </p:cNvSpPr>
          <p:nvPr>
            <p:ph type="sldNum" sz="quarter" idx="12"/>
          </p:nvPr>
        </p:nvSpPr>
        <p:spPr/>
        <p:txBody>
          <a:bodyPr/>
          <a:lstStyle/>
          <a:p>
            <a:fld id="{99913CBC-E132-4F47-95CA-4A72AACA3D7F}" type="slidenum">
              <a:rPr lang="en-AU" smtClean="0"/>
              <a:t>‹#›</a:t>
            </a:fld>
            <a:endParaRPr lang="en-AU"/>
          </a:p>
        </p:txBody>
      </p:sp>
    </p:spTree>
    <p:extLst>
      <p:ext uri="{BB962C8B-B14F-4D97-AF65-F5344CB8AC3E}">
        <p14:creationId xmlns:p14="http://schemas.microsoft.com/office/powerpoint/2010/main" val="1254350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899FF-5528-40B3-BE04-2DC4AA643D9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2A66D49-9213-4336-B3AC-4108F497DA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85A653-8980-46CB-B7C9-A84B520EFA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95D24641-C13F-48FB-B1DC-0A785B4142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96B2A9-46DA-4C51-B0AE-B2D20E2463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6F897E8D-DD15-4E23-A4F0-45BC2629E89B}"/>
              </a:ext>
            </a:extLst>
          </p:cNvPr>
          <p:cNvSpPr>
            <a:spLocks noGrp="1"/>
          </p:cNvSpPr>
          <p:nvPr>
            <p:ph type="dt" sz="half" idx="10"/>
          </p:nvPr>
        </p:nvSpPr>
        <p:spPr/>
        <p:txBody>
          <a:bodyPr/>
          <a:lstStyle/>
          <a:p>
            <a:fld id="{24068F17-DE13-4A74-97AA-B3F3B86E061F}" type="datetimeFigureOut">
              <a:rPr lang="en-AU" smtClean="0"/>
              <a:t>10/06/2019</a:t>
            </a:fld>
            <a:endParaRPr lang="en-AU"/>
          </a:p>
        </p:txBody>
      </p:sp>
      <p:sp>
        <p:nvSpPr>
          <p:cNvPr id="8" name="Footer Placeholder 7">
            <a:extLst>
              <a:ext uri="{FF2B5EF4-FFF2-40B4-BE49-F238E27FC236}">
                <a16:creationId xmlns:a16="http://schemas.microsoft.com/office/drawing/2014/main" id="{30D3ECA9-3323-41E8-8730-C661A9328DC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AB68C25-AF32-43CA-9446-3919E24A29B7}"/>
              </a:ext>
            </a:extLst>
          </p:cNvPr>
          <p:cNvSpPr>
            <a:spLocks noGrp="1"/>
          </p:cNvSpPr>
          <p:nvPr>
            <p:ph type="sldNum" sz="quarter" idx="12"/>
          </p:nvPr>
        </p:nvSpPr>
        <p:spPr/>
        <p:txBody>
          <a:bodyPr/>
          <a:lstStyle/>
          <a:p>
            <a:fld id="{99913CBC-E132-4F47-95CA-4A72AACA3D7F}" type="slidenum">
              <a:rPr lang="en-AU" smtClean="0"/>
              <a:t>‹#›</a:t>
            </a:fld>
            <a:endParaRPr lang="en-AU"/>
          </a:p>
        </p:txBody>
      </p:sp>
    </p:spTree>
    <p:extLst>
      <p:ext uri="{BB962C8B-B14F-4D97-AF65-F5344CB8AC3E}">
        <p14:creationId xmlns:p14="http://schemas.microsoft.com/office/powerpoint/2010/main" val="938465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7F7B3-9CAC-4790-ACCE-22D41B5288F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E82D16B-9B98-420D-A011-CEEF5C7DCC59}"/>
              </a:ext>
            </a:extLst>
          </p:cNvPr>
          <p:cNvSpPr>
            <a:spLocks noGrp="1"/>
          </p:cNvSpPr>
          <p:nvPr>
            <p:ph type="dt" sz="half" idx="10"/>
          </p:nvPr>
        </p:nvSpPr>
        <p:spPr/>
        <p:txBody>
          <a:bodyPr/>
          <a:lstStyle/>
          <a:p>
            <a:fld id="{24068F17-DE13-4A74-97AA-B3F3B86E061F}" type="datetimeFigureOut">
              <a:rPr lang="en-AU" smtClean="0"/>
              <a:t>10/06/2019</a:t>
            </a:fld>
            <a:endParaRPr lang="en-AU"/>
          </a:p>
        </p:txBody>
      </p:sp>
      <p:sp>
        <p:nvSpPr>
          <p:cNvPr id="4" name="Footer Placeholder 3">
            <a:extLst>
              <a:ext uri="{FF2B5EF4-FFF2-40B4-BE49-F238E27FC236}">
                <a16:creationId xmlns:a16="http://schemas.microsoft.com/office/drawing/2014/main" id="{26013A99-5F36-4EFC-B625-AB3EF9EB54F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2E47EA5-3435-4E37-B453-E5E83DE1C354}"/>
              </a:ext>
            </a:extLst>
          </p:cNvPr>
          <p:cNvSpPr>
            <a:spLocks noGrp="1"/>
          </p:cNvSpPr>
          <p:nvPr>
            <p:ph type="sldNum" sz="quarter" idx="12"/>
          </p:nvPr>
        </p:nvSpPr>
        <p:spPr/>
        <p:txBody>
          <a:bodyPr/>
          <a:lstStyle/>
          <a:p>
            <a:fld id="{99913CBC-E132-4F47-95CA-4A72AACA3D7F}" type="slidenum">
              <a:rPr lang="en-AU" smtClean="0"/>
              <a:t>‹#›</a:t>
            </a:fld>
            <a:endParaRPr lang="en-AU"/>
          </a:p>
        </p:txBody>
      </p:sp>
    </p:spTree>
    <p:extLst>
      <p:ext uri="{BB962C8B-B14F-4D97-AF65-F5344CB8AC3E}">
        <p14:creationId xmlns:p14="http://schemas.microsoft.com/office/powerpoint/2010/main" val="2223291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DFB264-150A-458A-AA34-7F78712FCFDB}"/>
              </a:ext>
            </a:extLst>
          </p:cNvPr>
          <p:cNvSpPr>
            <a:spLocks noGrp="1"/>
          </p:cNvSpPr>
          <p:nvPr>
            <p:ph type="dt" sz="half" idx="10"/>
          </p:nvPr>
        </p:nvSpPr>
        <p:spPr/>
        <p:txBody>
          <a:bodyPr/>
          <a:lstStyle/>
          <a:p>
            <a:fld id="{24068F17-DE13-4A74-97AA-B3F3B86E061F}" type="datetimeFigureOut">
              <a:rPr lang="en-AU" smtClean="0"/>
              <a:t>10/06/2019</a:t>
            </a:fld>
            <a:endParaRPr lang="en-AU"/>
          </a:p>
        </p:txBody>
      </p:sp>
      <p:sp>
        <p:nvSpPr>
          <p:cNvPr id="3" name="Footer Placeholder 2">
            <a:extLst>
              <a:ext uri="{FF2B5EF4-FFF2-40B4-BE49-F238E27FC236}">
                <a16:creationId xmlns:a16="http://schemas.microsoft.com/office/drawing/2014/main" id="{28E7B7E2-F4D5-4A46-B7D9-BF1A5349C69F}"/>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E1E2D44D-C643-4088-9B7D-7319385DBBDF}"/>
              </a:ext>
            </a:extLst>
          </p:cNvPr>
          <p:cNvSpPr>
            <a:spLocks noGrp="1"/>
          </p:cNvSpPr>
          <p:nvPr>
            <p:ph type="sldNum" sz="quarter" idx="12"/>
          </p:nvPr>
        </p:nvSpPr>
        <p:spPr/>
        <p:txBody>
          <a:bodyPr/>
          <a:lstStyle/>
          <a:p>
            <a:fld id="{99913CBC-E132-4F47-95CA-4A72AACA3D7F}" type="slidenum">
              <a:rPr lang="en-AU" smtClean="0"/>
              <a:t>‹#›</a:t>
            </a:fld>
            <a:endParaRPr lang="en-AU"/>
          </a:p>
        </p:txBody>
      </p:sp>
    </p:spTree>
    <p:extLst>
      <p:ext uri="{BB962C8B-B14F-4D97-AF65-F5344CB8AC3E}">
        <p14:creationId xmlns:p14="http://schemas.microsoft.com/office/powerpoint/2010/main" val="1073599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49D50-CBD4-4243-866C-67534EDDAE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F766370-BA50-4996-B766-E43F8DDB76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DA9B1B9C-7BD3-41B7-850F-89D1AB9128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00C7A-304A-410E-AF75-D6A4D8577F8F}"/>
              </a:ext>
            </a:extLst>
          </p:cNvPr>
          <p:cNvSpPr>
            <a:spLocks noGrp="1"/>
          </p:cNvSpPr>
          <p:nvPr>
            <p:ph type="dt" sz="half" idx="10"/>
          </p:nvPr>
        </p:nvSpPr>
        <p:spPr/>
        <p:txBody>
          <a:bodyPr/>
          <a:lstStyle/>
          <a:p>
            <a:fld id="{24068F17-DE13-4A74-97AA-B3F3B86E061F}" type="datetimeFigureOut">
              <a:rPr lang="en-AU" smtClean="0"/>
              <a:t>10/06/2019</a:t>
            </a:fld>
            <a:endParaRPr lang="en-AU"/>
          </a:p>
        </p:txBody>
      </p:sp>
      <p:sp>
        <p:nvSpPr>
          <p:cNvPr id="6" name="Footer Placeholder 5">
            <a:extLst>
              <a:ext uri="{FF2B5EF4-FFF2-40B4-BE49-F238E27FC236}">
                <a16:creationId xmlns:a16="http://schemas.microsoft.com/office/drawing/2014/main" id="{080F858E-3345-49DE-9910-726E13D5855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BFEE5C4-55CE-4504-B6C3-92C29D089FAF}"/>
              </a:ext>
            </a:extLst>
          </p:cNvPr>
          <p:cNvSpPr>
            <a:spLocks noGrp="1"/>
          </p:cNvSpPr>
          <p:nvPr>
            <p:ph type="sldNum" sz="quarter" idx="12"/>
          </p:nvPr>
        </p:nvSpPr>
        <p:spPr/>
        <p:txBody>
          <a:bodyPr/>
          <a:lstStyle/>
          <a:p>
            <a:fld id="{99913CBC-E132-4F47-95CA-4A72AACA3D7F}" type="slidenum">
              <a:rPr lang="en-AU" smtClean="0"/>
              <a:t>‹#›</a:t>
            </a:fld>
            <a:endParaRPr lang="en-AU"/>
          </a:p>
        </p:txBody>
      </p:sp>
    </p:spTree>
    <p:extLst>
      <p:ext uri="{BB962C8B-B14F-4D97-AF65-F5344CB8AC3E}">
        <p14:creationId xmlns:p14="http://schemas.microsoft.com/office/powerpoint/2010/main" val="2228464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634CE-3460-4700-BE66-15B776BF35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72E591B-D35C-477F-97A4-AD07496D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7AE5D7B-52B2-4D9D-979E-12D21B9877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F511BC-887B-4DC6-9771-EF504B3B15DC}"/>
              </a:ext>
            </a:extLst>
          </p:cNvPr>
          <p:cNvSpPr>
            <a:spLocks noGrp="1"/>
          </p:cNvSpPr>
          <p:nvPr>
            <p:ph type="dt" sz="half" idx="10"/>
          </p:nvPr>
        </p:nvSpPr>
        <p:spPr/>
        <p:txBody>
          <a:bodyPr/>
          <a:lstStyle/>
          <a:p>
            <a:fld id="{24068F17-DE13-4A74-97AA-B3F3B86E061F}" type="datetimeFigureOut">
              <a:rPr lang="en-AU" smtClean="0"/>
              <a:t>10/06/2019</a:t>
            </a:fld>
            <a:endParaRPr lang="en-AU"/>
          </a:p>
        </p:txBody>
      </p:sp>
      <p:sp>
        <p:nvSpPr>
          <p:cNvPr id="6" name="Footer Placeholder 5">
            <a:extLst>
              <a:ext uri="{FF2B5EF4-FFF2-40B4-BE49-F238E27FC236}">
                <a16:creationId xmlns:a16="http://schemas.microsoft.com/office/drawing/2014/main" id="{C0237AE2-A9B8-41D3-82BE-AB1304B9DE8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381F02E-4872-4EBF-8A12-AD11F8076BD5}"/>
              </a:ext>
            </a:extLst>
          </p:cNvPr>
          <p:cNvSpPr>
            <a:spLocks noGrp="1"/>
          </p:cNvSpPr>
          <p:nvPr>
            <p:ph type="sldNum" sz="quarter" idx="12"/>
          </p:nvPr>
        </p:nvSpPr>
        <p:spPr/>
        <p:txBody>
          <a:bodyPr/>
          <a:lstStyle/>
          <a:p>
            <a:fld id="{99913CBC-E132-4F47-95CA-4A72AACA3D7F}" type="slidenum">
              <a:rPr lang="en-AU" smtClean="0"/>
              <a:t>‹#›</a:t>
            </a:fld>
            <a:endParaRPr lang="en-AU"/>
          </a:p>
        </p:txBody>
      </p:sp>
    </p:spTree>
    <p:extLst>
      <p:ext uri="{BB962C8B-B14F-4D97-AF65-F5344CB8AC3E}">
        <p14:creationId xmlns:p14="http://schemas.microsoft.com/office/powerpoint/2010/main" val="60449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766C26-23AF-4DF7-947D-C182D1BBE0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2F7F19B-C3EE-49AF-936B-62D1EE833F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E61F1D0-174F-4670-B21D-816FB4B6C6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068F17-DE13-4A74-97AA-B3F3B86E061F}" type="datetimeFigureOut">
              <a:rPr lang="en-AU" smtClean="0"/>
              <a:t>10/06/2019</a:t>
            </a:fld>
            <a:endParaRPr lang="en-AU"/>
          </a:p>
        </p:txBody>
      </p:sp>
      <p:sp>
        <p:nvSpPr>
          <p:cNvPr id="5" name="Footer Placeholder 4">
            <a:extLst>
              <a:ext uri="{FF2B5EF4-FFF2-40B4-BE49-F238E27FC236}">
                <a16:creationId xmlns:a16="http://schemas.microsoft.com/office/drawing/2014/main" id="{267BEC40-0BFC-4A2A-BAFD-FC246D6142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87C653D-49C9-44EE-A43D-80B915661A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913CBC-E132-4F47-95CA-4A72AACA3D7F}" type="slidenum">
              <a:rPr lang="en-AU" smtClean="0"/>
              <a:t>‹#›</a:t>
            </a:fld>
            <a:endParaRPr lang="en-AU"/>
          </a:p>
        </p:txBody>
      </p:sp>
    </p:spTree>
    <p:extLst>
      <p:ext uri="{BB962C8B-B14F-4D97-AF65-F5344CB8AC3E}">
        <p14:creationId xmlns:p14="http://schemas.microsoft.com/office/powerpoint/2010/main" val="1511388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C7959-58FA-4950-99A1-8C659B5A7988}"/>
              </a:ext>
            </a:extLst>
          </p:cNvPr>
          <p:cNvSpPr>
            <a:spLocks noGrp="1"/>
          </p:cNvSpPr>
          <p:nvPr>
            <p:ph type="ctrTitle"/>
          </p:nvPr>
        </p:nvSpPr>
        <p:spPr/>
        <p:txBody>
          <a:bodyPr>
            <a:normAutofit fontScale="90000"/>
          </a:bodyPr>
          <a:lstStyle/>
          <a:p>
            <a:r>
              <a:rPr lang="en-AU" dirty="0"/>
              <a:t>Intersectionality: A Gifted Contribution to University Life and Leadership?</a:t>
            </a:r>
          </a:p>
        </p:txBody>
      </p:sp>
      <p:sp>
        <p:nvSpPr>
          <p:cNvPr id="3" name="Subtitle 2">
            <a:extLst>
              <a:ext uri="{FF2B5EF4-FFF2-40B4-BE49-F238E27FC236}">
                <a16:creationId xmlns:a16="http://schemas.microsoft.com/office/drawing/2014/main" id="{D6CF7145-E3F3-4271-AEB5-79DAADA864B7}"/>
              </a:ext>
            </a:extLst>
          </p:cNvPr>
          <p:cNvSpPr>
            <a:spLocks noGrp="1"/>
          </p:cNvSpPr>
          <p:nvPr>
            <p:ph type="subTitle" idx="1"/>
          </p:nvPr>
        </p:nvSpPr>
        <p:spPr/>
        <p:txBody>
          <a:bodyPr>
            <a:normAutofit lnSpcReduction="10000"/>
          </a:bodyPr>
          <a:lstStyle/>
          <a:p>
            <a:r>
              <a:rPr lang="en-AU" dirty="0"/>
              <a:t>Dr Fiona Kumari Campbell</a:t>
            </a:r>
          </a:p>
          <a:p>
            <a:r>
              <a:rPr lang="en-AU" dirty="0"/>
              <a:t>School of Education &amp; Social Work </a:t>
            </a:r>
          </a:p>
          <a:p>
            <a:r>
              <a:rPr lang="en-AU" dirty="0"/>
              <a:t>University of Dundee</a:t>
            </a:r>
          </a:p>
          <a:p>
            <a:r>
              <a:rPr lang="en-AU" dirty="0"/>
              <a:t>f.k.campbell@dundee.ac.uk</a:t>
            </a:r>
          </a:p>
        </p:txBody>
      </p:sp>
    </p:spTree>
    <p:extLst>
      <p:ext uri="{BB962C8B-B14F-4D97-AF65-F5344CB8AC3E}">
        <p14:creationId xmlns:p14="http://schemas.microsoft.com/office/powerpoint/2010/main" val="1231966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5B910-1A6D-4D2F-843E-9581906CED6F}"/>
              </a:ext>
            </a:extLst>
          </p:cNvPr>
          <p:cNvSpPr>
            <a:spLocks noGrp="1"/>
          </p:cNvSpPr>
          <p:nvPr>
            <p:ph type="title"/>
          </p:nvPr>
        </p:nvSpPr>
        <p:spPr/>
        <p:txBody>
          <a:bodyPr/>
          <a:lstStyle/>
          <a:p>
            <a:r>
              <a:rPr lang="en-AU" dirty="0"/>
              <a:t>Costs of exclusion</a:t>
            </a:r>
          </a:p>
        </p:txBody>
      </p:sp>
      <p:sp>
        <p:nvSpPr>
          <p:cNvPr id="3" name="Content Placeholder 2">
            <a:extLst>
              <a:ext uri="{FF2B5EF4-FFF2-40B4-BE49-F238E27FC236}">
                <a16:creationId xmlns:a16="http://schemas.microsoft.com/office/drawing/2014/main" id="{BEFC8B06-48BC-431D-8104-AEDF8D69023D}"/>
              </a:ext>
            </a:extLst>
          </p:cNvPr>
          <p:cNvSpPr>
            <a:spLocks noGrp="1"/>
          </p:cNvSpPr>
          <p:nvPr>
            <p:ph idx="1"/>
          </p:nvPr>
        </p:nvSpPr>
        <p:spPr/>
        <p:txBody>
          <a:bodyPr/>
          <a:lstStyle/>
          <a:p>
            <a:r>
              <a:rPr lang="en-AU" dirty="0"/>
              <a:t>Ableism literally kills us (poor mental health, cardio-vascular issues)</a:t>
            </a:r>
          </a:p>
          <a:p>
            <a:r>
              <a:rPr lang="en-AU" dirty="0"/>
              <a:t>Adaption/maladaptation to ‘inclusion’? – still looks like assimilation to me</a:t>
            </a:r>
          </a:p>
          <a:p>
            <a:r>
              <a:rPr lang="en-AU" dirty="0"/>
              <a:t>Terms of inclusion – cultural collision?</a:t>
            </a:r>
          </a:p>
          <a:p>
            <a:r>
              <a:rPr lang="en-AU" dirty="0"/>
              <a:t>Emotions management</a:t>
            </a:r>
          </a:p>
          <a:p>
            <a:r>
              <a:rPr lang="en-AU" dirty="0"/>
              <a:t>Accumulated effects of marginality and hostilities</a:t>
            </a:r>
          </a:p>
        </p:txBody>
      </p:sp>
    </p:spTree>
    <p:extLst>
      <p:ext uri="{BB962C8B-B14F-4D97-AF65-F5344CB8AC3E}">
        <p14:creationId xmlns:p14="http://schemas.microsoft.com/office/powerpoint/2010/main" val="3233710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06240-B18B-4302-A063-18B100961FA1}"/>
              </a:ext>
            </a:extLst>
          </p:cNvPr>
          <p:cNvSpPr>
            <a:spLocks noGrp="1"/>
          </p:cNvSpPr>
          <p:nvPr>
            <p:ph type="title"/>
          </p:nvPr>
        </p:nvSpPr>
        <p:spPr/>
        <p:txBody>
          <a:bodyPr/>
          <a:lstStyle/>
          <a:p>
            <a:r>
              <a:rPr lang="en-AU" dirty="0"/>
              <a:t>Be Authentic – Living a Good Life</a:t>
            </a:r>
          </a:p>
        </p:txBody>
      </p:sp>
      <p:sp>
        <p:nvSpPr>
          <p:cNvPr id="3" name="Content Placeholder 2">
            <a:extLst>
              <a:ext uri="{FF2B5EF4-FFF2-40B4-BE49-F238E27FC236}">
                <a16:creationId xmlns:a16="http://schemas.microsoft.com/office/drawing/2014/main" id="{A5C3540D-D713-4E51-83DC-598F3FA6E054}"/>
              </a:ext>
            </a:extLst>
          </p:cNvPr>
          <p:cNvSpPr>
            <a:spLocks noGrp="1"/>
          </p:cNvSpPr>
          <p:nvPr>
            <p:ph idx="1"/>
          </p:nvPr>
        </p:nvSpPr>
        <p:spPr/>
        <p:txBody>
          <a:bodyPr/>
          <a:lstStyle/>
          <a:p>
            <a:r>
              <a:rPr lang="en-AU" dirty="0"/>
              <a:t>We are a product of our stories which frame us but don’t contain us</a:t>
            </a:r>
          </a:p>
          <a:p>
            <a:r>
              <a:rPr lang="en-AU" dirty="0"/>
              <a:t>Get support</a:t>
            </a:r>
          </a:p>
          <a:p>
            <a:r>
              <a:rPr lang="en-AU" dirty="0"/>
              <a:t>Awareness of influence ‘normative shadows’ and gaslighting</a:t>
            </a:r>
          </a:p>
          <a:p>
            <a:r>
              <a:rPr lang="en-AU" dirty="0"/>
              <a:t>Being ‘outsiders’ and ‘oddities’</a:t>
            </a:r>
          </a:p>
        </p:txBody>
      </p:sp>
    </p:spTree>
    <p:extLst>
      <p:ext uri="{BB962C8B-B14F-4D97-AF65-F5344CB8AC3E}">
        <p14:creationId xmlns:p14="http://schemas.microsoft.com/office/powerpoint/2010/main" val="246063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55897-7FD7-439C-BB94-6F88027AE921}"/>
              </a:ext>
            </a:extLst>
          </p:cNvPr>
          <p:cNvSpPr>
            <a:spLocks noGrp="1"/>
          </p:cNvSpPr>
          <p:nvPr>
            <p:ph type="title"/>
          </p:nvPr>
        </p:nvSpPr>
        <p:spPr/>
        <p:txBody>
          <a:bodyPr/>
          <a:lstStyle/>
          <a:p>
            <a:r>
              <a:rPr lang="en-AU" dirty="0"/>
              <a:t>Normal?</a:t>
            </a:r>
          </a:p>
        </p:txBody>
      </p:sp>
      <p:sp>
        <p:nvSpPr>
          <p:cNvPr id="3" name="Content Placeholder 2">
            <a:extLst>
              <a:ext uri="{FF2B5EF4-FFF2-40B4-BE49-F238E27FC236}">
                <a16:creationId xmlns:a16="http://schemas.microsoft.com/office/drawing/2014/main" id="{B4FDEEED-5731-4118-941F-60862FEE1A71}"/>
              </a:ext>
            </a:extLst>
          </p:cNvPr>
          <p:cNvSpPr>
            <a:spLocks noGrp="1"/>
          </p:cNvSpPr>
          <p:nvPr>
            <p:ph idx="1"/>
          </p:nvPr>
        </p:nvSpPr>
        <p:spPr/>
        <p:txBody>
          <a:bodyPr/>
          <a:lstStyle/>
          <a:p>
            <a:r>
              <a:rPr lang="en-AU" dirty="0"/>
              <a:t>I don’t know what it is to be ‘normal’ – I went to 12 schools and have moved around most of my life. I have always been an outsider looking in.</a:t>
            </a:r>
          </a:p>
          <a:p>
            <a:r>
              <a:rPr lang="en-AU" dirty="0"/>
              <a:t>Diversity extraordinaire (vomit): lesbian, disabled, mixed race, Buddhist &amp; Jewish</a:t>
            </a:r>
          </a:p>
          <a:p>
            <a:r>
              <a:rPr lang="en-AU" dirty="0"/>
              <a:t>Difference or Sameness (equalities &amp; integration argument)?? I am not the same of the so-called mainstream ‘majorities’, I have no real (aside from academic) understanding of how majorities experience life.</a:t>
            </a:r>
          </a:p>
        </p:txBody>
      </p:sp>
    </p:spTree>
    <p:extLst>
      <p:ext uri="{BB962C8B-B14F-4D97-AF65-F5344CB8AC3E}">
        <p14:creationId xmlns:p14="http://schemas.microsoft.com/office/powerpoint/2010/main" val="696850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FA318-D1FE-436B-9066-09683FD4D878}"/>
              </a:ext>
            </a:extLst>
          </p:cNvPr>
          <p:cNvSpPr>
            <a:spLocks noGrp="1"/>
          </p:cNvSpPr>
          <p:nvPr>
            <p:ph type="title"/>
          </p:nvPr>
        </p:nvSpPr>
        <p:spPr/>
        <p:txBody>
          <a:bodyPr/>
          <a:lstStyle/>
          <a:p>
            <a:r>
              <a:rPr lang="en-AU" dirty="0"/>
              <a:t>Intersectionality</a:t>
            </a:r>
          </a:p>
        </p:txBody>
      </p:sp>
      <p:sp>
        <p:nvSpPr>
          <p:cNvPr id="3" name="Content Placeholder 2">
            <a:extLst>
              <a:ext uri="{FF2B5EF4-FFF2-40B4-BE49-F238E27FC236}">
                <a16:creationId xmlns:a16="http://schemas.microsoft.com/office/drawing/2014/main" id="{0397BEB1-A9A5-4FCC-9DC9-DCF58EB816B6}"/>
              </a:ext>
            </a:extLst>
          </p:cNvPr>
          <p:cNvSpPr>
            <a:spLocks noGrp="1"/>
          </p:cNvSpPr>
          <p:nvPr>
            <p:ph idx="1"/>
          </p:nvPr>
        </p:nvSpPr>
        <p:spPr/>
        <p:txBody>
          <a:bodyPr/>
          <a:lstStyle/>
          <a:p>
            <a:pPr marL="0" indent="0" algn="ctr">
              <a:buNone/>
            </a:pPr>
            <a:r>
              <a:rPr lang="en-AU" dirty="0"/>
              <a:t>…as a way of understanding and analysing the complexity in the world, in people, and in human experiences… When it comes to social inequality, people’s lives and the organisation of social power in a given society are better understood as being shaped not by a single axis of social division, be it race or gender or class [ or age or disability], but by many axes that work together and influence each other. </a:t>
            </a:r>
          </a:p>
          <a:p>
            <a:pPr marL="0" indent="0" algn="ctr">
              <a:buNone/>
            </a:pPr>
            <a:endParaRPr lang="en-AU" dirty="0"/>
          </a:p>
          <a:p>
            <a:pPr marL="0" indent="0" algn="ctr">
              <a:buNone/>
            </a:pPr>
            <a:r>
              <a:rPr lang="en-AU" sz="1800" dirty="0"/>
              <a:t>P. Collins and S. Bilge. 2016. </a:t>
            </a:r>
            <a:r>
              <a:rPr lang="en-AU" sz="1800" i="1" dirty="0"/>
              <a:t>Intersectionality</a:t>
            </a:r>
            <a:r>
              <a:rPr lang="en-AU" sz="1800" dirty="0"/>
              <a:t>, Cambridge: Polity Press, p. 2</a:t>
            </a:r>
          </a:p>
        </p:txBody>
      </p:sp>
    </p:spTree>
    <p:extLst>
      <p:ext uri="{BB962C8B-B14F-4D97-AF65-F5344CB8AC3E}">
        <p14:creationId xmlns:p14="http://schemas.microsoft.com/office/powerpoint/2010/main" val="2572312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3DBF0-B99E-46C1-B891-1917F6378792}"/>
              </a:ext>
            </a:extLst>
          </p:cNvPr>
          <p:cNvSpPr>
            <a:spLocks noGrp="1"/>
          </p:cNvSpPr>
          <p:nvPr>
            <p:ph type="title"/>
          </p:nvPr>
        </p:nvSpPr>
        <p:spPr/>
        <p:txBody>
          <a:bodyPr/>
          <a:lstStyle/>
          <a:p>
            <a:r>
              <a:rPr lang="en-AU" dirty="0"/>
              <a:t>Assumptions in intersectionality theories?</a:t>
            </a:r>
          </a:p>
        </p:txBody>
      </p:sp>
      <p:sp>
        <p:nvSpPr>
          <p:cNvPr id="3" name="Content Placeholder 2">
            <a:extLst>
              <a:ext uri="{FF2B5EF4-FFF2-40B4-BE49-F238E27FC236}">
                <a16:creationId xmlns:a16="http://schemas.microsoft.com/office/drawing/2014/main" id="{15092C04-B0A2-4495-8341-B44E84EB2F46}"/>
              </a:ext>
            </a:extLst>
          </p:cNvPr>
          <p:cNvSpPr>
            <a:spLocks noGrp="1"/>
          </p:cNvSpPr>
          <p:nvPr>
            <p:ph idx="1"/>
          </p:nvPr>
        </p:nvSpPr>
        <p:spPr/>
        <p:txBody>
          <a:bodyPr>
            <a:normAutofit lnSpcReduction="10000"/>
          </a:bodyPr>
          <a:lstStyle/>
          <a:p>
            <a:r>
              <a:rPr lang="en-AU" dirty="0"/>
              <a:t>Are there presupposed agreements about the </a:t>
            </a:r>
            <a:r>
              <a:rPr lang="en-AU" i="1" dirty="0"/>
              <a:t>forces</a:t>
            </a:r>
            <a:r>
              <a:rPr lang="en-AU" dirty="0"/>
              <a:t> of marginalisation within intersectionality theory(</a:t>
            </a:r>
            <a:r>
              <a:rPr lang="en-AU" dirty="0" err="1"/>
              <a:t>ies</a:t>
            </a:r>
            <a:r>
              <a:rPr lang="en-AU" dirty="0"/>
              <a:t>)?</a:t>
            </a:r>
          </a:p>
          <a:p>
            <a:r>
              <a:rPr lang="en-AU" dirty="0"/>
              <a:t>For instance many writers leave out ableism as an axis of subordination.</a:t>
            </a:r>
          </a:p>
          <a:p>
            <a:r>
              <a:rPr lang="en-AU" dirty="0"/>
              <a:t>My own understanding of ableism as having five prongs which are useful for thinking about intersectionality: </a:t>
            </a:r>
          </a:p>
          <a:p>
            <a:pPr lvl="1"/>
            <a:r>
              <a:rPr lang="en-AU" dirty="0"/>
              <a:t>differentiation</a:t>
            </a:r>
          </a:p>
          <a:p>
            <a:pPr lvl="1"/>
            <a:r>
              <a:rPr lang="en-AU" dirty="0"/>
              <a:t>ranking</a:t>
            </a:r>
          </a:p>
          <a:p>
            <a:pPr lvl="1"/>
            <a:r>
              <a:rPr lang="en-AU" dirty="0"/>
              <a:t>negation </a:t>
            </a:r>
          </a:p>
          <a:p>
            <a:pPr lvl="1"/>
            <a:r>
              <a:rPr lang="en-AU" dirty="0"/>
              <a:t>notification and </a:t>
            </a:r>
          </a:p>
          <a:p>
            <a:pPr lvl="1"/>
            <a:r>
              <a:rPr lang="en-AU" dirty="0"/>
              <a:t>prioritization of sentient life</a:t>
            </a:r>
          </a:p>
        </p:txBody>
      </p:sp>
    </p:spTree>
    <p:extLst>
      <p:ext uri="{BB962C8B-B14F-4D97-AF65-F5344CB8AC3E}">
        <p14:creationId xmlns:p14="http://schemas.microsoft.com/office/powerpoint/2010/main" val="790681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BEB04-F72F-4799-A62D-D61BCC4E0C53}"/>
              </a:ext>
            </a:extLst>
          </p:cNvPr>
          <p:cNvSpPr>
            <a:spLocks noGrp="1"/>
          </p:cNvSpPr>
          <p:nvPr>
            <p:ph type="title"/>
          </p:nvPr>
        </p:nvSpPr>
        <p:spPr/>
        <p:txBody>
          <a:bodyPr/>
          <a:lstStyle/>
          <a:p>
            <a:r>
              <a:rPr lang="en-AU" dirty="0"/>
              <a:t>Ableism</a:t>
            </a:r>
          </a:p>
        </p:txBody>
      </p:sp>
      <p:sp>
        <p:nvSpPr>
          <p:cNvPr id="3" name="Content Placeholder 2">
            <a:extLst>
              <a:ext uri="{FF2B5EF4-FFF2-40B4-BE49-F238E27FC236}">
                <a16:creationId xmlns:a16="http://schemas.microsoft.com/office/drawing/2014/main" id="{3ACF3364-CC91-41D0-89EB-A3D102706AB5}"/>
              </a:ext>
            </a:extLst>
          </p:cNvPr>
          <p:cNvSpPr>
            <a:spLocks noGrp="1"/>
          </p:cNvSpPr>
          <p:nvPr>
            <p:ph idx="1"/>
          </p:nvPr>
        </p:nvSpPr>
        <p:spPr/>
        <p:txBody>
          <a:bodyPr/>
          <a:lstStyle/>
          <a:p>
            <a:pPr marL="0" indent="0" algn="ctr">
              <a:buNone/>
            </a:pPr>
            <a:r>
              <a:rPr lang="en-AU" sz="3200" dirty="0"/>
              <a:t>… A system of dividing practices, ableism institutes the reification and classification of populations. Ableist systems involve the differentiation, ranking, negation, notification and prioritization of sentient life. </a:t>
            </a:r>
          </a:p>
          <a:p>
            <a:endParaRPr lang="en-AU" sz="1600" dirty="0"/>
          </a:p>
          <a:p>
            <a:endParaRPr lang="en-AU" sz="1600" dirty="0"/>
          </a:p>
          <a:p>
            <a:endParaRPr lang="en-AU" sz="1600" dirty="0"/>
          </a:p>
          <a:p>
            <a:pPr marL="0" indent="0">
              <a:buNone/>
            </a:pPr>
            <a:r>
              <a:rPr lang="en-AU" sz="1600" dirty="0"/>
              <a:t>Campbell, 2017, cited in Campbell, 2019. Precision Ableism: a studies in ableism approach to developing histories of disability and </a:t>
            </a:r>
            <a:r>
              <a:rPr lang="en-AU" sz="1600" dirty="0" err="1"/>
              <a:t>abledment</a:t>
            </a:r>
            <a:r>
              <a:rPr lang="en-AU" sz="1600" dirty="0"/>
              <a:t>, </a:t>
            </a:r>
            <a:r>
              <a:rPr lang="en-AU" sz="1600" i="1" dirty="0"/>
              <a:t>Rethinking History</a:t>
            </a:r>
            <a:r>
              <a:rPr lang="en-AU" sz="1600" dirty="0"/>
              <a:t>,23(2): 147.</a:t>
            </a:r>
          </a:p>
        </p:txBody>
      </p:sp>
    </p:spTree>
    <p:extLst>
      <p:ext uri="{BB962C8B-B14F-4D97-AF65-F5344CB8AC3E}">
        <p14:creationId xmlns:p14="http://schemas.microsoft.com/office/powerpoint/2010/main" val="2986135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FDDFC-8100-4C17-850E-0CB9B466EF36}"/>
              </a:ext>
            </a:extLst>
          </p:cNvPr>
          <p:cNvSpPr>
            <a:spLocks noGrp="1"/>
          </p:cNvSpPr>
          <p:nvPr>
            <p:ph type="title"/>
          </p:nvPr>
        </p:nvSpPr>
        <p:spPr/>
        <p:txBody>
          <a:bodyPr/>
          <a:lstStyle/>
          <a:p>
            <a:r>
              <a:rPr lang="en-AU" dirty="0"/>
              <a:t>Biopolitics – governing the population</a:t>
            </a:r>
          </a:p>
        </p:txBody>
      </p:sp>
      <p:sp>
        <p:nvSpPr>
          <p:cNvPr id="3" name="Content Placeholder 2">
            <a:extLst>
              <a:ext uri="{FF2B5EF4-FFF2-40B4-BE49-F238E27FC236}">
                <a16:creationId xmlns:a16="http://schemas.microsoft.com/office/drawing/2014/main" id="{EF7106BC-E37F-43B1-91CE-6F0A7AB2031E}"/>
              </a:ext>
            </a:extLst>
          </p:cNvPr>
          <p:cNvSpPr>
            <a:spLocks noGrp="1"/>
          </p:cNvSpPr>
          <p:nvPr>
            <p:ph idx="1"/>
          </p:nvPr>
        </p:nvSpPr>
        <p:spPr/>
        <p:txBody>
          <a:bodyPr/>
          <a:lstStyle/>
          <a:p>
            <a:r>
              <a:rPr lang="en-AU" dirty="0"/>
              <a:t>A good citizen is one that can be counted</a:t>
            </a:r>
          </a:p>
          <a:p>
            <a:r>
              <a:rPr lang="en-AU" dirty="0"/>
              <a:t>To be knowable, individuals have to be visible</a:t>
            </a:r>
          </a:p>
          <a:p>
            <a:r>
              <a:rPr lang="en-AU" dirty="0"/>
              <a:t>Hence the need for enumeration and classification - countability </a:t>
            </a:r>
          </a:p>
        </p:txBody>
      </p:sp>
    </p:spTree>
    <p:extLst>
      <p:ext uri="{BB962C8B-B14F-4D97-AF65-F5344CB8AC3E}">
        <p14:creationId xmlns:p14="http://schemas.microsoft.com/office/powerpoint/2010/main" val="3860639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55EB0-DCC1-4EDE-A2C5-8930B3DBB65D}"/>
              </a:ext>
            </a:extLst>
          </p:cNvPr>
          <p:cNvSpPr>
            <a:spLocks noGrp="1"/>
          </p:cNvSpPr>
          <p:nvPr>
            <p:ph type="title"/>
          </p:nvPr>
        </p:nvSpPr>
        <p:spPr/>
        <p:txBody>
          <a:bodyPr/>
          <a:lstStyle/>
          <a:p>
            <a:r>
              <a:rPr lang="en-AU" dirty="0"/>
              <a:t>Silos – </a:t>
            </a:r>
            <a:r>
              <a:rPr lang="en-AU" i="1" dirty="0"/>
              <a:t>Protected Characteristics </a:t>
            </a:r>
            <a:r>
              <a:rPr lang="en-AU" dirty="0"/>
              <a:t>Equality Act 2010</a:t>
            </a:r>
          </a:p>
        </p:txBody>
      </p:sp>
      <p:sp>
        <p:nvSpPr>
          <p:cNvPr id="3" name="Content Placeholder 2">
            <a:extLst>
              <a:ext uri="{FF2B5EF4-FFF2-40B4-BE49-F238E27FC236}">
                <a16:creationId xmlns:a16="http://schemas.microsoft.com/office/drawing/2014/main" id="{177CC5EB-0B9B-4AD8-9536-C6CFBFD80C0C}"/>
              </a:ext>
            </a:extLst>
          </p:cNvPr>
          <p:cNvSpPr>
            <a:spLocks noGrp="1"/>
          </p:cNvSpPr>
          <p:nvPr>
            <p:ph idx="1"/>
          </p:nvPr>
        </p:nvSpPr>
        <p:spPr/>
        <p:txBody>
          <a:bodyPr/>
          <a:lstStyle/>
          <a:p>
            <a:r>
              <a:rPr lang="en-AU" dirty="0"/>
              <a:t>Discrimination framework contrasts with one based on theories of power, marginalities i.e. ableism</a:t>
            </a:r>
          </a:p>
          <a:p>
            <a:r>
              <a:rPr lang="en-AU" dirty="0"/>
              <a:t>Focus should be on institutionalised racism, ableism etc, systems that ‘entitle’</a:t>
            </a:r>
          </a:p>
          <a:p>
            <a:r>
              <a:rPr lang="en-AU" dirty="0"/>
              <a:t>Protected Characteristics – mismatch between ‘lived experiences’</a:t>
            </a:r>
          </a:p>
          <a:p>
            <a:r>
              <a:rPr lang="en-AU" dirty="0"/>
              <a:t>Protected Characteristics - Anti-intersectionality (compartmentalises peoples lives)</a:t>
            </a:r>
          </a:p>
          <a:p>
            <a:r>
              <a:rPr lang="en-AU" dirty="0"/>
              <a:t>Profoundly individualised and privatised (the communal is missing)</a:t>
            </a:r>
          </a:p>
        </p:txBody>
      </p:sp>
    </p:spTree>
    <p:extLst>
      <p:ext uri="{BB962C8B-B14F-4D97-AF65-F5344CB8AC3E}">
        <p14:creationId xmlns:p14="http://schemas.microsoft.com/office/powerpoint/2010/main" val="146950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1E7BA-9EAD-4892-9CE3-C2A06A5DA248}"/>
              </a:ext>
            </a:extLst>
          </p:cNvPr>
          <p:cNvSpPr>
            <a:spLocks noGrp="1"/>
          </p:cNvSpPr>
          <p:nvPr>
            <p:ph type="title"/>
          </p:nvPr>
        </p:nvSpPr>
        <p:spPr/>
        <p:txBody>
          <a:bodyPr/>
          <a:lstStyle/>
          <a:p>
            <a:r>
              <a:rPr lang="en-AU" dirty="0"/>
              <a:t>Square pegs, round holes …</a:t>
            </a:r>
          </a:p>
        </p:txBody>
      </p:sp>
      <p:sp>
        <p:nvSpPr>
          <p:cNvPr id="3" name="Content Placeholder 2">
            <a:extLst>
              <a:ext uri="{FF2B5EF4-FFF2-40B4-BE49-F238E27FC236}">
                <a16:creationId xmlns:a16="http://schemas.microsoft.com/office/drawing/2014/main" id="{154CA2A3-208E-41EA-BD6F-B26A36816080}"/>
              </a:ext>
            </a:extLst>
          </p:cNvPr>
          <p:cNvSpPr>
            <a:spLocks noGrp="1"/>
          </p:cNvSpPr>
          <p:nvPr>
            <p:ph idx="1"/>
          </p:nvPr>
        </p:nvSpPr>
        <p:spPr/>
        <p:txBody>
          <a:bodyPr/>
          <a:lstStyle/>
          <a:p>
            <a:r>
              <a:rPr lang="en-AU" dirty="0"/>
              <a:t>Does not grapple with Protected Characteristics  and interactivity with contexts (place of intersectionality)</a:t>
            </a:r>
          </a:p>
          <a:p>
            <a:r>
              <a:rPr lang="en-AU" dirty="0"/>
              <a:t>Experiences of regular microaggressions ….</a:t>
            </a:r>
          </a:p>
          <a:p>
            <a:r>
              <a:rPr lang="en-AU" dirty="0"/>
              <a:t>Staff Networks – Which one? Which room? Inter-disclosures?</a:t>
            </a:r>
          </a:p>
          <a:p>
            <a:r>
              <a:rPr lang="en-AU" dirty="0"/>
              <a:t>Pressures of leadership pioneers: role models/performativity/ mental health</a:t>
            </a:r>
          </a:p>
        </p:txBody>
      </p:sp>
    </p:spTree>
    <p:extLst>
      <p:ext uri="{BB962C8B-B14F-4D97-AF65-F5344CB8AC3E}">
        <p14:creationId xmlns:p14="http://schemas.microsoft.com/office/powerpoint/2010/main" val="2278328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2C271-15F1-4990-BB84-49DBE0CD7A83}"/>
              </a:ext>
            </a:extLst>
          </p:cNvPr>
          <p:cNvSpPr>
            <a:spLocks noGrp="1"/>
          </p:cNvSpPr>
          <p:nvPr>
            <p:ph type="title"/>
          </p:nvPr>
        </p:nvSpPr>
        <p:spPr/>
        <p:txBody>
          <a:bodyPr/>
          <a:lstStyle/>
          <a:p>
            <a:r>
              <a:rPr lang="en-AU" dirty="0"/>
              <a:t>Poster girl or pest?</a:t>
            </a:r>
          </a:p>
        </p:txBody>
      </p:sp>
      <p:sp>
        <p:nvSpPr>
          <p:cNvPr id="3" name="Content Placeholder 2">
            <a:extLst>
              <a:ext uri="{FF2B5EF4-FFF2-40B4-BE49-F238E27FC236}">
                <a16:creationId xmlns:a16="http://schemas.microsoft.com/office/drawing/2014/main" id="{6621750E-2DD8-4F26-9FAA-61B5E2B754B8}"/>
              </a:ext>
            </a:extLst>
          </p:cNvPr>
          <p:cNvSpPr>
            <a:spLocks noGrp="1"/>
          </p:cNvSpPr>
          <p:nvPr>
            <p:ph idx="1"/>
          </p:nvPr>
        </p:nvSpPr>
        <p:spPr/>
        <p:txBody>
          <a:bodyPr/>
          <a:lstStyle/>
          <a:p>
            <a:r>
              <a:rPr lang="en-AU" dirty="0"/>
              <a:t>Heavy lifting – whose responsibility?</a:t>
            </a:r>
          </a:p>
          <a:p>
            <a:r>
              <a:rPr lang="en-AU" dirty="0"/>
              <a:t>Accusations of a compromised perspective – yet ‘majorities’ have one</a:t>
            </a:r>
          </a:p>
          <a:p>
            <a:r>
              <a:rPr lang="en-AU" dirty="0"/>
              <a:t>Impact of ‘majority’ pervasiveness – white, able-bodied, heteronormative, </a:t>
            </a:r>
            <a:r>
              <a:rPr lang="en-AU" dirty="0" err="1"/>
              <a:t>christianisation</a:t>
            </a:r>
            <a:endParaRPr lang="en-AU" dirty="0"/>
          </a:p>
        </p:txBody>
      </p:sp>
    </p:spTree>
    <p:extLst>
      <p:ext uri="{BB962C8B-B14F-4D97-AF65-F5344CB8AC3E}">
        <p14:creationId xmlns:p14="http://schemas.microsoft.com/office/powerpoint/2010/main" val="4157462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1414</TotalTime>
  <Words>621</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Intersectionality: A Gifted Contribution to University Life and Leadership?</vt:lpstr>
      <vt:lpstr>Normal?</vt:lpstr>
      <vt:lpstr>Intersectionality</vt:lpstr>
      <vt:lpstr>Assumptions in intersectionality theories?</vt:lpstr>
      <vt:lpstr>Ableism</vt:lpstr>
      <vt:lpstr>Biopolitics – governing the population</vt:lpstr>
      <vt:lpstr>Silos – Protected Characteristics Equality Act 2010</vt:lpstr>
      <vt:lpstr>Square pegs, round holes …</vt:lpstr>
      <vt:lpstr>Poster girl or pest?</vt:lpstr>
      <vt:lpstr>Costs of exclusion</vt:lpstr>
      <vt:lpstr>Be Authentic – Living a Good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Intersectionality: A Gifted Contribution to University Life and Leadership?</dc:title>
  <dc:creator>Fiona Campbell</dc:creator>
  <cp:lastModifiedBy>Fiona Campbell</cp:lastModifiedBy>
  <cp:revision>9</cp:revision>
  <cp:lastPrinted>2019-06-11T07:55:28Z</cp:lastPrinted>
  <dcterms:created xsi:type="dcterms:W3CDTF">2019-06-10T08:36:22Z</dcterms:created>
  <dcterms:modified xsi:type="dcterms:W3CDTF">2019-06-11T08:10:46Z</dcterms:modified>
</cp:coreProperties>
</file>