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9" r:id="rId1"/>
  </p:sldMasterIdLst>
  <p:notesMasterIdLst>
    <p:notesMasterId r:id="rId13"/>
  </p:notesMasterIdLst>
  <p:sldIdLst>
    <p:sldId id="256" r:id="rId2"/>
    <p:sldId id="257" r:id="rId3"/>
    <p:sldId id="259" r:id="rId4"/>
    <p:sldId id="260" r:id="rId5"/>
    <p:sldId id="277" r:id="rId6"/>
    <p:sldId id="266" r:id="rId7"/>
    <p:sldId id="262" r:id="rId8"/>
    <p:sldId id="261" r:id="rId9"/>
    <p:sldId id="269" r:id="rId10"/>
    <p:sldId id="274" r:id="rId11"/>
    <p:sldId id="265"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Simcoe" initials="SS" lastIdx="6" clrIdx="0">
    <p:extLst>
      <p:ext uri="{19B8F6BF-5375-455C-9EA6-DF929625EA0E}">
        <p15:presenceInfo xmlns:p15="http://schemas.microsoft.com/office/powerpoint/2012/main" userId="c33af81dd2c491c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07"/>
    <p:restoredTop sz="72036"/>
  </p:normalViewPr>
  <p:slideViewPr>
    <p:cSldViewPr snapToGrid="0" snapToObjects="1">
      <p:cViewPr varScale="1">
        <p:scale>
          <a:sx n="80" d="100"/>
          <a:sy n="80" d="100"/>
        </p:scale>
        <p:origin x="202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906E4E-DFE1-0540-95BF-FA7CCCDA1949}" type="datetimeFigureOut">
              <a:rPr lang="en-US" smtClean="0"/>
              <a:t>6/27/19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2E7C0F-C09E-4B46-8EF3-7A3C8D21B022}" type="slidenum">
              <a:rPr lang="en-US" smtClean="0"/>
              <a:t>‹#›</a:t>
            </a:fld>
            <a:endParaRPr lang="en-US" dirty="0"/>
          </a:p>
        </p:txBody>
      </p:sp>
    </p:spTree>
    <p:extLst>
      <p:ext uri="{BB962C8B-B14F-4D97-AF65-F5344CB8AC3E}">
        <p14:creationId xmlns:p14="http://schemas.microsoft.com/office/powerpoint/2010/main" val="356938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2E7C0F-C09E-4B46-8EF3-7A3C8D21B022}" type="slidenum">
              <a:rPr lang="en-US" smtClean="0"/>
              <a:t>1</a:t>
            </a:fld>
            <a:endParaRPr lang="en-US" dirty="0"/>
          </a:p>
        </p:txBody>
      </p:sp>
    </p:spTree>
    <p:extLst>
      <p:ext uri="{BB962C8B-B14F-4D97-AF65-F5344CB8AC3E}">
        <p14:creationId xmlns:p14="http://schemas.microsoft.com/office/powerpoint/2010/main" val="289155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a:p>
            <a:endParaRPr lang="en-GB" dirty="0"/>
          </a:p>
          <a:p>
            <a:pPr marL="171450" indent="-171450">
              <a:buFont typeface="Arial" panose="020B0604020202020204" pitchFamily="34" charset="0"/>
              <a:buChar char="•"/>
            </a:pPr>
            <a:r>
              <a:rPr lang="en-GB" dirty="0"/>
              <a:t>Invite further questions from the attendees about what we’ve explored</a:t>
            </a:r>
          </a:p>
          <a:p>
            <a:pPr marL="171450" indent="-171450">
              <a:buFont typeface="Arial" panose="020B0604020202020204" pitchFamily="34" charset="0"/>
              <a:buChar char="•"/>
            </a:pPr>
            <a:r>
              <a:rPr lang="en-GB" dirty="0"/>
              <a:t>Invite Ed &amp; Martin to contribute additional insights through different lenses (e.g. workplace, facilitated sessions)</a:t>
            </a:r>
          </a:p>
        </p:txBody>
      </p:sp>
      <p:sp>
        <p:nvSpPr>
          <p:cNvPr id="4" name="Slide Number Placeholder 3"/>
          <p:cNvSpPr>
            <a:spLocks noGrp="1"/>
          </p:cNvSpPr>
          <p:nvPr>
            <p:ph type="sldNum" sz="quarter" idx="5"/>
          </p:nvPr>
        </p:nvSpPr>
        <p:spPr/>
        <p:txBody>
          <a:bodyPr/>
          <a:lstStyle/>
          <a:p>
            <a:fld id="{0C548D9B-AA15-4045-809D-5F5041B1A1BE}" type="slidenum">
              <a:rPr lang="en-GB" smtClean="0"/>
              <a:t>10</a:t>
            </a:fld>
            <a:endParaRPr lang="en-GB" dirty="0"/>
          </a:p>
        </p:txBody>
      </p:sp>
    </p:spTree>
    <p:extLst>
      <p:ext uri="{BB962C8B-B14F-4D97-AF65-F5344CB8AC3E}">
        <p14:creationId xmlns:p14="http://schemas.microsoft.com/office/powerpoint/2010/main" val="54890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548D9B-AA15-4045-809D-5F5041B1A1BE}" type="slidenum">
              <a:rPr lang="en-GB" smtClean="0"/>
              <a:t>11</a:t>
            </a:fld>
            <a:endParaRPr lang="en-GB" dirty="0"/>
          </a:p>
        </p:txBody>
      </p:sp>
    </p:spTree>
    <p:extLst>
      <p:ext uri="{BB962C8B-B14F-4D97-AF65-F5344CB8AC3E}">
        <p14:creationId xmlns:p14="http://schemas.microsoft.com/office/powerpoint/2010/main" val="3720201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548D9B-AA15-4045-809D-5F5041B1A1BE}" type="slidenum">
              <a:rPr lang="en-GB" smtClean="0"/>
              <a:t>2</a:t>
            </a:fld>
            <a:endParaRPr lang="en-GB" dirty="0"/>
          </a:p>
        </p:txBody>
      </p:sp>
    </p:spTree>
    <p:extLst>
      <p:ext uri="{BB962C8B-B14F-4D97-AF65-F5344CB8AC3E}">
        <p14:creationId xmlns:p14="http://schemas.microsoft.com/office/powerpoint/2010/main" val="571373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548D9B-AA15-4045-809D-5F5041B1A1BE}" type="slidenum">
              <a:rPr lang="en-GB" smtClean="0"/>
              <a:t>3</a:t>
            </a:fld>
            <a:endParaRPr lang="en-GB" dirty="0"/>
          </a:p>
        </p:txBody>
      </p:sp>
    </p:spTree>
    <p:extLst>
      <p:ext uri="{BB962C8B-B14F-4D97-AF65-F5344CB8AC3E}">
        <p14:creationId xmlns:p14="http://schemas.microsoft.com/office/powerpoint/2010/main" val="2884397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ED</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Ice breaker: which teapot – explanation and guidance that we only want a short contribution. We may not have enough time to cover everyone but we’ll get through as many as possible</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5 mins in smaller table groups</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Selection of photos of teapots on your tables but you can also create an imaginary one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MARTIN</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5 mins plenary sharing </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Rotate round the tables one person per table</a:t>
            </a:r>
          </a:p>
          <a:p>
            <a:endParaRPr lang="en-GB" dirty="0"/>
          </a:p>
        </p:txBody>
      </p:sp>
      <p:sp>
        <p:nvSpPr>
          <p:cNvPr id="4" name="Slide Number Placeholder 3"/>
          <p:cNvSpPr>
            <a:spLocks noGrp="1"/>
          </p:cNvSpPr>
          <p:nvPr>
            <p:ph type="sldNum" sz="quarter" idx="5"/>
          </p:nvPr>
        </p:nvSpPr>
        <p:spPr/>
        <p:txBody>
          <a:bodyPr/>
          <a:lstStyle/>
          <a:p>
            <a:fld id="{0C548D9B-AA15-4045-809D-5F5041B1A1BE}" type="slidenum">
              <a:rPr lang="en-GB" smtClean="0"/>
              <a:t>4</a:t>
            </a:fld>
            <a:endParaRPr lang="en-GB" dirty="0"/>
          </a:p>
        </p:txBody>
      </p:sp>
    </p:spTree>
    <p:extLst>
      <p:ext uri="{BB962C8B-B14F-4D97-AF65-F5344CB8AC3E}">
        <p14:creationId xmlns:p14="http://schemas.microsoft.com/office/powerpoint/2010/main" val="3459826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ED</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Ice breaker: which teapot – explanation and guidance that we only want a short contribution. We may not have enough time to cover everyone but we’ll get through as many as possible</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5 mins in smaller table groups</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Selection of photos of teapots on your tables but you can also create an imaginary one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MARTIN</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5 mins plenary sharing </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Rotate round the tables one person per table</a:t>
            </a:r>
          </a:p>
          <a:p>
            <a:endParaRPr lang="en-GB" dirty="0"/>
          </a:p>
        </p:txBody>
      </p:sp>
      <p:sp>
        <p:nvSpPr>
          <p:cNvPr id="4" name="Slide Number Placeholder 3"/>
          <p:cNvSpPr>
            <a:spLocks noGrp="1"/>
          </p:cNvSpPr>
          <p:nvPr>
            <p:ph type="sldNum" sz="quarter" idx="5"/>
          </p:nvPr>
        </p:nvSpPr>
        <p:spPr/>
        <p:txBody>
          <a:bodyPr/>
          <a:lstStyle/>
          <a:p>
            <a:fld id="{0C548D9B-AA15-4045-809D-5F5041B1A1BE}" type="slidenum">
              <a:rPr lang="en-GB" smtClean="0"/>
              <a:t>5</a:t>
            </a:fld>
            <a:endParaRPr lang="en-GB" dirty="0"/>
          </a:p>
        </p:txBody>
      </p:sp>
    </p:spTree>
    <p:extLst>
      <p:ext uri="{BB962C8B-B14F-4D97-AF65-F5344CB8AC3E}">
        <p14:creationId xmlns:p14="http://schemas.microsoft.com/office/powerpoint/2010/main" val="3646657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5260cbf97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5260cbf97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80159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ED</a:t>
            </a:r>
          </a:p>
          <a:p>
            <a:pPr marL="285750" indent="-285750">
              <a:buFont typeface="Arial" panose="020B0604020202020204" pitchFamily="34" charset="0"/>
              <a:buChar char="•"/>
            </a:pPr>
            <a:r>
              <a:rPr lang="en-GB" dirty="0"/>
              <a:t>Overview of what these are and how they work</a:t>
            </a:r>
          </a:p>
          <a:p>
            <a:pPr marL="285750" indent="-285750">
              <a:buFont typeface="Arial" panose="020B0604020202020204" pitchFamily="34" charset="0"/>
              <a:buChar char="•"/>
            </a:pPr>
            <a:r>
              <a:rPr lang="en-GB" dirty="0"/>
              <a:t>Each group will be 6 people so take a hat per person in the discussion</a:t>
            </a:r>
          </a:p>
          <a:p>
            <a:pPr marL="285750" indent="-285750">
              <a:buFont typeface="Arial" panose="020B0604020202020204" pitchFamily="34" charset="0"/>
              <a:buChar char="•"/>
            </a:pPr>
            <a:r>
              <a:rPr lang="en-GB" dirty="0"/>
              <a:t>Each table has large sheets to record their findings on</a:t>
            </a:r>
          </a:p>
          <a:p>
            <a:pPr marL="285750" indent="-285750">
              <a:buFont typeface="Arial" panose="020B0604020202020204" pitchFamily="34" charset="0"/>
              <a:buChar char="•"/>
            </a:pPr>
            <a:r>
              <a:rPr lang="en-GB" dirty="0"/>
              <a:t>6 thinking hats is a useful technique that helps to inform thinking, but the most important aspect is the discussion</a:t>
            </a:r>
          </a:p>
          <a:p>
            <a:endParaRPr lang="en-GB" dirty="0"/>
          </a:p>
        </p:txBody>
      </p:sp>
      <p:sp>
        <p:nvSpPr>
          <p:cNvPr id="4" name="Slide Number Placeholder 3"/>
          <p:cNvSpPr>
            <a:spLocks noGrp="1"/>
          </p:cNvSpPr>
          <p:nvPr>
            <p:ph type="sldNum" sz="quarter" idx="5"/>
          </p:nvPr>
        </p:nvSpPr>
        <p:spPr/>
        <p:txBody>
          <a:bodyPr/>
          <a:lstStyle/>
          <a:p>
            <a:fld id="{0C548D9B-AA15-4045-809D-5F5041B1A1BE}" type="slidenum">
              <a:rPr lang="en-GB" smtClean="0"/>
              <a:t>7</a:t>
            </a:fld>
            <a:endParaRPr lang="en-GB" dirty="0"/>
          </a:p>
        </p:txBody>
      </p:sp>
    </p:spTree>
    <p:extLst>
      <p:ext uri="{BB962C8B-B14F-4D97-AF65-F5344CB8AC3E}">
        <p14:creationId xmlns:p14="http://schemas.microsoft.com/office/powerpoint/2010/main" val="179753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MARTIN</a:t>
            </a:r>
          </a:p>
          <a:p>
            <a:endParaRPr lang="en-GB" sz="1200" b="0" i="0" u="none" strike="noStrike" kern="1200" dirty="0">
              <a:solidFill>
                <a:schemeClr val="tx1"/>
              </a:solidFill>
              <a:effectLst/>
              <a:latin typeface="+mn-lt"/>
              <a:ea typeface="+mn-ea"/>
              <a:cs typeface="+mn-cs"/>
            </a:endParaRPr>
          </a:p>
          <a:p>
            <a:pPr marL="285750" indent="-285750">
              <a:buFont typeface="Arial" panose="020B0604020202020204" pitchFamily="34" charset="0"/>
              <a:buChar char="•"/>
            </a:pPr>
            <a:r>
              <a:rPr lang="en-GB" dirty="0"/>
              <a:t>Did anyone not read through the structure of the workshop? Recap if so</a:t>
            </a:r>
          </a:p>
          <a:p>
            <a:pPr marL="285750" indent="-285750">
              <a:buFont typeface="Arial" panose="020B0604020202020204" pitchFamily="34" charset="0"/>
              <a:buChar char="•"/>
            </a:pPr>
            <a:r>
              <a:rPr lang="en-GB" dirty="0"/>
              <a:t>Each table has one of the themes on the slide and we’ve given you starter questions to explore. You can also explore your own questions if you prefer. The questions you have been given are:</a:t>
            </a:r>
          </a:p>
          <a:p>
            <a:endParaRPr lang="en-GB" sz="1200" b="0" i="0" u="none" strike="noStrike"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Disability/GISO balance</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What experiences have you had or observed about being a minority within a minority?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What barriers have you observed during disclosure, coming out or sharing?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Is there an equal level of tolerance in different minority groups for the unknown?</a:t>
            </a:r>
          </a:p>
          <a:p>
            <a:pPr lvl="1"/>
            <a:endParaRPr lang="en-GB"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Social acceptability and hierarchies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Are some conditions more socially acceptable than others?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Does society suffer from paralysis in not knowing how to interact appropriately?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Are there underlying themes of good or bad behaviour triggered by unconnected societal events?</a:t>
            </a:r>
          </a:p>
          <a:p>
            <a:pPr lvl="1"/>
            <a:endParaRPr lang="en-GB"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Friendship groups and peer pressure</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Why does mental health continue to be a more challenging topic than physical health?</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Are there concerns about going back into an undisclosed state when thinking about career options?</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How supported did you feel within your friendship group (e.g. pressure to conform)?</a:t>
            </a:r>
          </a:p>
        </p:txBody>
      </p:sp>
      <p:sp>
        <p:nvSpPr>
          <p:cNvPr id="4" name="Slide Number Placeholder 3"/>
          <p:cNvSpPr>
            <a:spLocks noGrp="1"/>
          </p:cNvSpPr>
          <p:nvPr>
            <p:ph type="sldNum" sz="quarter" idx="5"/>
          </p:nvPr>
        </p:nvSpPr>
        <p:spPr/>
        <p:txBody>
          <a:bodyPr/>
          <a:lstStyle/>
          <a:p>
            <a:fld id="{0C548D9B-AA15-4045-809D-5F5041B1A1BE}" type="slidenum">
              <a:rPr lang="en-GB" smtClean="0"/>
              <a:t>8</a:t>
            </a:fld>
            <a:endParaRPr lang="en-GB" dirty="0"/>
          </a:p>
        </p:txBody>
      </p:sp>
    </p:spTree>
    <p:extLst>
      <p:ext uri="{BB962C8B-B14F-4D97-AF65-F5344CB8AC3E}">
        <p14:creationId xmlns:p14="http://schemas.microsoft.com/office/powerpoint/2010/main" val="1683856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MARTIN</a:t>
            </a:r>
          </a:p>
          <a:p>
            <a:endParaRPr lang="en-GB" dirty="0"/>
          </a:p>
          <a:p>
            <a:r>
              <a:rPr lang="en-GB" dirty="0"/>
              <a:t>So for each of your questions in your groups we’d like you to explore these question</a:t>
            </a:r>
          </a:p>
          <a:p>
            <a:endParaRPr lang="en-GB" dirty="0"/>
          </a:p>
          <a:p>
            <a:r>
              <a:rPr lang="en-GB" dirty="0"/>
              <a:t>Your comments can be based on personal experience or observation</a:t>
            </a:r>
          </a:p>
        </p:txBody>
      </p:sp>
      <p:sp>
        <p:nvSpPr>
          <p:cNvPr id="4" name="Slide Number Placeholder 3"/>
          <p:cNvSpPr>
            <a:spLocks noGrp="1"/>
          </p:cNvSpPr>
          <p:nvPr>
            <p:ph type="sldNum" sz="quarter" idx="5"/>
          </p:nvPr>
        </p:nvSpPr>
        <p:spPr/>
        <p:txBody>
          <a:bodyPr/>
          <a:lstStyle/>
          <a:p>
            <a:fld id="{0C548D9B-AA15-4045-809D-5F5041B1A1BE}" type="slidenum">
              <a:rPr lang="en-GB" smtClean="0"/>
              <a:t>9</a:t>
            </a:fld>
            <a:endParaRPr lang="en-GB" dirty="0"/>
          </a:p>
        </p:txBody>
      </p:sp>
    </p:spTree>
    <p:extLst>
      <p:ext uri="{BB962C8B-B14F-4D97-AF65-F5344CB8AC3E}">
        <p14:creationId xmlns:p14="http://schemas.microsoft.com/office/powerpoint/2010/main" val="42847931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88825" cy="6866467"/>
            <a:chOff x="0" y="-8467"/>
            <a:chExt cx="12188825" cy="6866467"/>
          </a:xfrm>
        </p:grpSpPr>
        <p:sp>
          <p:nvSpPr>
            <p:cNvPr id="28" name="Rectangle 27"/>
            <p:cNvSpPr/>
            <p:nvPr/>
          </p:nvSpPr>
          <p:spPr>
            <a:xfrm>
              <a:off x="9938472" y="0"/>
              <a:ext cx="2250353"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8" name="Picture 17" descr="EMBED Making inclusive business your business">
            <a:extLst>
              <a:ext uri="{FF2B5EF4-FFF2-40B4-BE49-F238E27FC236}">
                <a16:creationId xmlns:a16="http://schemas.microsoft.com/office/drawing/2014/main" id="{7FC718FE-2F25-A34D-8421-8EA4422045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697135"/>
            <a:ext cx="3444389" cy="1007514"/>
          </a:xfrm>
          <a:prstGeom prst="rect">
            <a:avLst/>
          </a:prstGeom>
        </p:spPr>
      </p:pic>
    </p:spTree>
    <p:extLst>
      <p:ext uri="{BB962C8B-B14F-4D97-AF65-F5344CB8AC3E}">
        <p14:creationId xmlns:p14="http://schemas.microsoft.com/office/powerpoint/2010/main" val="1210442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73004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068909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38720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81974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86841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6/27/19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28323130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98878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17015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25322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6/27/19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377598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6/27/19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36423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6/27/19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40625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6/27/19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8486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6/27/19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683904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8690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88825" cy="6866467"/>
            <a:chOff x="0" y="-8467"/>
            <a:chExt cx="12188825" cy="6866467"/>
          </a:xfrm>
        </p:grpSpPr>
        <p:sp>
          <p:nvSpPr>
            <p:cNvPr id="25" name="Rectangle 27"/>
            <p:cNvSpPr/>
            <p:nvPr/>
          </p:nvSpPr>
          <p:spPr>
            <a:xfrm>
              <a:off x="9950824" y="0"/>
              <a:ext cx="2238001"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6/27/19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pic>
        <p:nvPicPr>
          <p:cNvPr id="18" name="Picture 17" descr="EMBED making inclusive business your business">
            <a:extLst>
              <a:ext uri="{FF2B5EF4-FFF2-40B4-BE49-F238E27FC236}">
                <a16:creationId xmlns:a16="http://schemas.microsoft.com/office/drawing/2014/main" id="{77DA5EEA-F9FC-CB40-B718-35E6F70BA055}"/>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485245" y="5981280"/>
            <a:ext cx="2997242" cy="876720"/>
          </a:xfrm>
          <a:prstGeom prst="rect">
            <a:avLst/>
          </a:prstGeom>
        </p:spPr>
      </p:pic>
    </p:spTree>
    <p:extLst>
      <p:ext uri="{BB962C8B-B14F-4D97-AF65-F5344CB8AC3E}">
        <p14:creationId xmlns:p14="http://schemas.microsoft.com/office/powerpoint/2010/main" val="304527718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hyperlink" Target="mailto:info@embed.org.uk" TargetMode="External"/><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image" Target="../media/image17.tiff"/><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0.tiff"/><Relationship Id="rId7"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822D5-D30E-E645-8ABA-5AEC5EC8C7FF}"/>
              </a:ext>
            </a:extLst>
          </p:cNvPr>
          <p:cNvSpPr>
            <a:spLocks noGrp="1"/>
          </p:cNvSpPr>
          <p:nvPr>
            <p:ph type="ctrTitle"/>
          </p:nvPr>
        </p:nvSpPr>
        <p:spPr/>
        <p:txBody>
          <a:bodyPr/>
          <a:lstStyle/>
          <a:p>
            <a:r>
              <a:rPr lang="en-GB" sz="4400" dirty="0">
                <a:solidFill>
                  <a:srgbClr val="0070C0"/>
                </a:solidFill>
                <a:latin typeface="Microsoft Sans Serif" panose="020B0604020202020204" pitchFamily="34" charset="0"/>
                <a:cs typeface="Microsoft Sans Serif" panose="020B0604020202020204" pitchFamily="34" charset="0"/>
              </a:rPr>
              <a:t>The Disability-LGBTQ+ intersection: challenging stigma and misconceptions</a:t>
            </a:r>
            <a:endParaRPr lang="en-US" sz="4400" dirty="0">
              <a:solidFill>
                <a:srgbClr val="0070C0"/>
              </a:solidFill>
              <a:latin typeface="Microsoft Sans Serif" panose="020B0604020202020204" pitchFamily="34" charset="0"/>
              <a:cs typeface="Microsoft Sans Serif" panose="020B0604020202020204" pitchFamily="34" charset="0"/>
            </a:endParaRPr>
          </a:p>
        </p:txBody>
      </p:sp>
      <p:sp>
        <p:nvSpPr>
          <p:cNvPr id="3" name="Subtitle 2">
            <a:extLst>
              <a:ext uri="{FF2B5EF4-FFF2-40B4-BE49-F238E27FC236}">
                <a16:creationId xmlns:a16="http://schemas.microsoft.com/office/drawing/2014/main" id="{0EED56CE-AF5C-EE48-8456-18F9A3C0CF0E}"/>
              </a:ext>
            </a:extLst>
          </p:cNvPr>
          <p:cNvSpPr>
            <a:spLocks noGrp="1"/>
          </p:cNvSpPr>
          <p:nvPr>
            <p:ph type="subTitle" idx="1"/>
          </p:nvPr>
        </p:nvSpPr>
        <p:spPr>
          <a:xfrm>
            <a:off x="1507067" y="4450883"/>
            <a:ext cx="7766936" cy="1096899"/>
          </a:xfrm>
        </p:spPr>
        <p:txBody>
          <a:bodyPr>
            <a:normAutofit/>
          </a:bodyPr>
          <a:lstStyle/>
          <a:p>
            <a:r>
              <a:rPr lang="en-US" sz="2000" dirty="0">
                <a:solidFill>
                  <a:schemeClr val="accent2"/>
                </a:solidFill>
                <a:latin typeface="Microsoft Sans Serif" panose="020B0604020202020204" pitchFamily="34" charset="0"/>
                <a:cs typeface="Microsoft Sans Serif" panose="020B0604020202020204" pitchFamily="34" charset="0"/>
              </a:rPr>
              <a:t>Hosted by: Embed Consortium</a:t>
            </a:r>
          </a:p>
          <a:p>
            <a:r>
              <a:rPr lang="en-US" sz="2000" dirty="0">
                <a:solidFill>
                  <a:schemeClr val="accent2"/>
                </a:solidFill>
                <a:latin typeface="Microsoft Sans Serif" panose="020B0604020202020204" pitchFamily="34" charset="0"/>
                <a:cs typeface="Microsoft Sans Serif" panose="020B0604020202020204" pitchFamily="34" charset="0"/>
              </a:rPr>
              <a:t>Ed Moss, Sarah Simcoe, Martin York</a:t>
            </a:r>
          </a:p>
        </p:txBody>
      </p:sp>
      <p:pic>
        <p:nvPicPr>
          <p:cNvPr id="5" name="Picture 4">
            <a:extLst>
              <a:ext uri="{FF2B5EF4-FFF2-40B4-BE49-F238E27FC236}">
                <a16:creationId xmlns:a16="http://schemas.microsoft.com/office/drawing/2014/main" id="{4C179EF0-158F-DD49-AE5C-03CD6C55FB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97135"/>
            <a:ext cx="3444389" cy="1007514"/>
          </a:xfrm>
          <a:prstGeom prst="rect">
            <a:avLst/>
          </a:prstGeom>
        </p:spPr>
      </p:pic>
      <p:pic>
        <p:nvPicPr>
          <p:cNvPr id="6" name="Picture 5" descr="NADSN logo">
            <a:extLst>
              <a:ext uri="{FF2B5EF4-FFF2-40B4-BE49-F238E27FC236}">
                <a16:creationId xmlns:a16="http://schemas.microsoft.com/office/drawing/2014/main" id="{C8AB0CDF-64BD-5844-8C16-4397EFD83D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68657" y="506460"/>
            <a:ext cx="1588100" cy="422435"/>
          </a:xfrm>
          <a:prstGeom prst="rect">
            <a:avLst/>
          </a:prstGeom>
        </p:spPr>
      </p:pic>
      <p:pic>
        <p:nvPicPr>
          <p:cNvPr id="7" name="Picture 6" descr="LGBTNoNHE logo">
            <a:extLst>
              <a:ext uri="{FF2B5EF4-FFF2-40B4-BE49-F238E27FC236}">
                <a16:creationId xmlns:a16="http://schemas.microsoft.com/office/drawing/2014/main" id="{7C1A0325-5675-2545-9E64-D2A6763EBBA3}"/>
              </a:ext>
            </a:extLst>
          </p:cNvPr>
          <p:cNvPicPr>
            <a:picLocks noChangeAspect="1"/>
          </p:cNvPicPr>
          <p:nvPr/>
        </p:nvPicPr>
        <p:blipFill>
          <a:blip r:embed="rId5"/>
          <a:stretch>
            <a:fillRect/>
          </a:stretch>
        </p:blipFill>
        <p:spPr>
          <a:xfrm>
            <a:off x="1189670" y="67860"/>
            <a:ext cx="1319212" cy="1319212"/>
          </a:xfrm>
          <a:prstGeom prst="rect">
            <a:avLst/>
          </a:prstGeom>
        </p:spPr>
      </p:pic>
      <p:pic>
        <p:nvPicPr>
          <p:cNvPr id="8" name="Picture 7" descr="Manchester Metropolitan University logo">
            <a:extLst>
              <a:ext uri="{FF2B5EF4-FFF2-40B4-BE49-F238E27FC236}">
                <a16:creationId xmlns:a16="http://schemas.microsoft.com/office/drawing/2014/main" id="{AE34CD9C-6EA7-B94F-A558-F8D74D9971E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49978" y="444001"/>
            <a:ext cx="1478948" cy="566930"/>
          </a:xfrm>
          <a:prstGeom prst="rect">
            <a:avLst/>
          </a:prstGeom>
        </p:spPr>
      </p:pic>
      <p:pic>
        <p:nvPicPr>
          <p:cNvPr id="9" name="Picture 8" descr="The University of Manchester logo">
            <a:extLst>
              <a:ext uri="{FF2B5EF4-FFF2-40B4-BE49-F238E27FC236}">
                <a16:creationId xmlns:a16="http://schemas.microsoft.com/office/drawing/2014/main" id="{73B3624C-F11F-E54F-A3E6-5911A884690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71789" y="506460"/>
            <a:ext cx="1322753" cy="561316"/>
          </a:xfrm>
          <a:prstGeom prst="rect">
            <a:avLst/>
          </a:prstGeom>
        </p:spPr>
      </p:pic>
      <p:pic>
        <p:nvPicPr>
          <p:cNvPr id="10" name="Picture 9">
            <a:extLst>
              <a:ext uri="{FF2B5EF4-FFF2-40B4-BE49-F238E27FC236}">
                <a16:creationId xmlns:a16="http://schemas.microsoft.com/office/drawing/2014/main" id="{144AEC70-3142-EF4B-9F34-FE698D38D59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816532" y="121958"/>
            <a:ext cx="1042696" cy="1009090"/>
          </a:xfrm>
          <a:prstGeom prst="pentagon">
            <a:avLst/>
          </a:prstGeom>
        </p:spPr>
      </p:pic>
    </p:spTree>
    <p:extLst>
      <p:ext uri="{BB962C8B-B14F-4D97-AF65-F5344CB8AC3E}">
        <p14:creationId xmlns:p14="http://schemas.microsoft.com/office/powerpoint/2010/main" val="3370202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Question Mark">
            <a:extLst>
              <a:ext uri="{FF2B5EF4-FFF2-40B4-BE49-F238E27FC236}">
                <a16:creationId xmlns:a16="http://schemas.microsoft.com/office/drawing/2014/main" id="{6727304B-8732-5146-8CE0-49B57B78F925}"/>
              </a:ext>
            </a:extLst>
          </p:cNvPr>
          <p:cNvPicPr>
            <a:picLocks noChangeAspect="1"/>
          </p:cNvPicPr>
          <p:nvPr/>
        </p:nvPicPr>
        <p:blipFill>
          <a:blip r:embed="rId3"/>
          <a:stretch>
            <a:fillRect/>
          </a:stretch>
        </p:blipFill>
        <p:spPr>
          <a:xfrm>
            <a:off x="3688985" y="1247770"/>
            <a:ext cx="3431342" cy="4362460"/>
          </a:xfrm>
          <a:prstGeom prst="rect">
            <a:avLst/>
          </a:prstGeom>
        </p:spPr>
      </p:pic>
      <p:sp>
        <p:nvSpPr>
          <p:cNvPr id="9" name="Title 1">
            <a:extLst>
              <a:ext uri="{FF2B5EF4-FFF2-40B4-BE49-F238E27FC236}">
                <a16:creationId xmlns:a16="http://schemas.microsoft.com/office/drawing/2014/main" id="{0802BE04-7BBC-F044-9845-D59CEB309670}"/>
              </a:ext>
            </a:extLst>
          </p:cNvPr>
          <p:cNvSpPr>
            <a:spLocks noGrp="1"/>
          </p:cNvSpPr>
          <p:nvPr>
            <p:ph type="title"/>
          </p:nvPr>
        </p:nvSpPr>
        <p:spPr>
          <a:xfrm>
            <a:off x="677334" y="609600"/>
            <a:ext cx="8596668" cy="1320800"/>
          </a:xfrm>
        </p:spPr>
        <p:txBody>
          <a:bodyPr>
            <a:normAutofit/>
          </a:bodyPr>
          <a:lstStyle/>
          <a:p>
            <a:pPr lvl="0"/>
            <a:r>
              <a:rPr lang="en-GB" sz="4400" dirty="0">
                <a:solidFill>
                  <a:srgbClr val="0070C0"/>
                </a:solidFill>
                <a:latin typeface="Microsoft Sans Serif" panose="020B0604020202020204" pitchFamily="34" charset="0"/>
                <a:cs typeface="Microsoft Sans Serif" panose="020B0604020202020204" pitchFamily="34" charset="0"/>
              </a:rPr>
              <a:t>Q&amp;A</a:t>
            </a:r>
            <a:endParaRPr lang="en-GB" sz="4400" kern="1200" dirty="0">
              <a:solidFill>
                <a:srgbClr val="0070C0"/>
              </a:solidFill>
              <a:effectLst/>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594627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8BFF8-740D-4349-8A67-D42F41BEEB79}"/>
              </a:ext>
            </a:extLst>
          </p:cNvPr>
          <p:cNvSpPr>
            <a:spLocks noGrp="1"/>
          </p:cNvSpPr>
          <p:nvPr>
            <p:ph type="title"/>
          </p:nvPr>
        </p:nvSpPr>
        <p:spPr/>
        <p:txBody>
          <a:bodyPr>
            <a:normAutofit/>
          </a:bodyPr>
          <a:lstStyle/>
          <a:p>
            <a:pPr lvl="0"/>
            <a:r>
              <a:rPr lang="en-GB" dirty="0">
                <a:solidFill>
                  <a:srgbClr val="0070C0"/>
                </a:solidFill>
                <a:latin typeface="Microsoft Sans Serif" panose="020B0604020202020204" pitchFamily="34" charset="0"/>
                <a:cs typeface="Microsoft Sans Serif" panose="020B0604020202020204" pitchFamily="34" charset="0"/>
              </a:rPr>
              <a:t>Thank you from the Embed consortium</a:t>
            </a:r>
            <a:endParaRPr lang="en-GB" sz="4400" kern="1200" dirty="0">
              <a:solidFill>
                <a:srgbClr val="0070C0"/>
              </a:solidFill>
              <a:effectLst/>
              <a:latin typeface="Microsoft Sans Serif" panose="020B0604020202020204" pitchFamily="34" charset="0"/>
              <a:cs typeface="Microsoft Sans Serif" panose="020B0604020202020204" pitchFamily="34" charset="0"/>
            </a:endParaRPr>
          </a:p>
        </p:txBody>
      </p:sp>
      <p:sp>
        <p:nvSpPr>
          <p:cNvPr id="3" name="Content Placeholder 2">
            <a:extLst>
              <a:ext uri="{FF2B5EF4-FFF2-40B4-BE49-F238E27FC236}">
                <a16:creationId xmlns:a16="http://schemas.microsoft.com/office/drawing/2014/main" id="{C0E34076-E822-6742-807B-3211CB221392}"/>
              </a:ext>
            </a:extLst>
          </p:cNvPr>
          <p:cNvSpPr>
            <a:spLocks noGrp="1"/>
          </p:cNvSpPr>
          <p:nvPr>
            <p:ph idx="1"/>
          </p:nvPr>
        </p:nvSpPr>
        <p:spPr>
          <a:xfrm>
            <a:off x="677334" y="1272131"/>
            <a:ext cx="10337800" cy="4713923"/>
          </a:xfrm>
        </p:spPr>
        <p:txBody>
          <a:bodyPr>
            <a:normAutofit/>
          </a:bodyPr>
          <a:lstStyle/>
          <a:p>
            <a:pPr marL="914400" lvl="2" indent="0">
              <a:buNone/>
            </a:pPr>
            <a:endParaRPr lang="en-GB" sz="2400" dirty="0">
              <a:latin typeface="Microsoft Sans Serif" panose="020B0604020202020204" pitchFamily="34" charset="0"/>
              <a:cs typeface="Microsoft Sans Serif" panose="020B0604020202020204" pitchFamily="34" charset="0"/>
            </a:endParaRPr>
          </a:p>
          <a:p>
            <a:pPr marL="914400" lvl="2" indent="0">
              <a:buNone/>
            </a:pPr>
            <a:r>
              <a:rPr lang="en-GB" sz="2400" dirty="0">
                <a:latin typeface="Microsoft Sans Serif" panose="020B0604020202020204" pitchFamily="34" charset="0"/>
                <a:cs typeface="Microsoft Sans Serif" panose="020B0604020202020204" pitchFamily="34" charset="0"/>
              </a:rPr>
              <a:t>For more information please contact </a:t>
            </a:r>
            <a:r>
              <a:rPr lang="en-GB" sz="2400" dirty="0">
                <a:latin typeface="Microsoft Sans Serif" panose="020B0604020202020204" pitchFamily="34" charset="0"/>
                <a:cs typeface="Microsoft Sans Serif" panose="020B0604020202020204" pitchFamily="34" charset="0"/>
                <a:hlinkClick r:id="rId3"/>
              </a:rPr>
              <a:t>info@embed.org.uk</a:t>
            </a:r>
            <a:r>
              <a:rPr lang="en-GB" sz="2400" dirty="0">
                <a:latin typeface="Microsoft Sans Serif" panose="020B0604020202020204" pitchFamily="34" charset="0"/>
                <a:cs typeface="Microsoft Sans Serif" panose="020B0604020202020204" pitchFamily="34" charset="0"/>
              </a:rPr>
              <a:t> </a:t>
            </a:r>
          </a:p>
          <a:p>
            <a:pPr marL="914400" lvl="2" indent="0">
              <a:buNone/>
            </a:pPr>
            <a:r>
              <a:rPr lang="en-GB" sz="2400" dirty="0">
                <a:latin typeface="Microsoft Sans Serif" panose="020B0604020202020204" pitchFamily="34" charset="0"/>
                <a:cs typeface="Microsoft Sans Serif" panose="020B0604020202020204" pitchFamily="34" charset="0"/>
              </a:rPr>
              <a:t>or follow us on Twitter:</a:t>
            </a:r>
          </a:p>
          <a:p>
            <a:pPr marL="914400" lvl="2" indent="0">
              <a:buNone/>
            </a:pPr>
            <a:endParaRPr lang="en-GB" sz="2400" dirty="0">
              <a:latin typeface="Microsoft Sans Serif" panose="020B0604020202020204" pitchFamily="34" charset="0"/>
              <a:cs typeface="Microsoft Sans Serif" panose="020B0604020202020204" pitchFamily="34" charset="0"/>
            </a:endParaRPr>
          </a:p>
          <a:p>
            <a:pPr marL="914400" lvl="2" indent="0">
              <a:buNone/>
            </a:pPr>
            <a:endParaRPr lang="en-GB" sz="2400" dirty="0">
              <a:latin typeface="Microsoft Sans Serif" panose="020B0604020202020204" pitchFamily="34" charset="0"/>
              <a:cs typeface="Microsoft Sans Serif" panose="020B0604020202020204" pitchFamily="34" charset="0"/>
            </a:endParaRPr>
          </a:p>
          <a:p>
            <a:pPr marL="914400" lvl="2" indent="0">
              <a:buNone/>
            </a:pPr>
            <a:endParaRPr lang="en-GB" sz="2400" dirty="0">
              <a:latin typeface="Microsoft Sans Serif" panose="020B0604020202020204" pitchFamily="34" charset="0"/>
              <a:cs typeface="Microsoft Sans Serif" panose="020B0604020202020204" pitchFamily="34" charset="0"/>
            </a:endParaRPr>
          </a:p>
          <a:p>
            <a:pPr marL="914400" lvl="2" indent="0">
              <a:buNone/>
            </a:pPr>
            <a:endParaRPr lang="en-GB" sz="2400" dirty="0">
              <a:latin typeface="Microsoft Sans Serif" panose="020B0604020202020204" pitchFamily="34" charset="0"/>
              <a:cs typeface="Microsoft Sans Serif" panose="020B0604020202020204" pitchFamily="34" charset="0"/>
            </a:endParaRPr>
          </a:p>
          <a:p>
            <a:pPr marL="914400" lvl="2" indent="0">
              <a:buNone/>
            </a:pPr>
            <a:endParaRPr lang="en-GB" sz="2400" dirty="0">
              <a:latin typeface="Microsoft Sans Serif" panose="020B0604020202020204" pitchFamily="34" charset="0"/>
              <a:cs typeface="Microsoft Sans Serif" panose="020B0604020202020204" pitchFamily="34" charset="0"/>
            </a:endParaRPr>
          </a:p>
        </p:txBody>
      </p:sp>
      <p:pic>
        <p:nvPicPr>
          <p:cNvPr id="6" name="Picture 5" descr="Photo of Ed Moss">
            <a:extLst>
              <a:ext uri="{FF2B5EF4-FFF2-40B4-BE49-F238E27FC236}">
                <a16:creationId xmlns:a16="http://schemas.microsoft.com/office/drawing/2014/main" id="{22FA968A-5D01-C948-A2CE-072BFA6F70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3872" y="3235947"/>
            <a:ext cx="957882" cy="957882"/>
          </a:xfrm>
          <a:prstGeom prst="ellipse">
            <a:avLst/>
          </a:prstGeom>
        </p:spPr>
      </p:pic>
      <p:pic>
        <p:nvPicPr>
          <p:cNvPr id="8" name="Picture 7" descr="Photo of Martin York">
            <a:extLst>
              <a:ext uri="{FF2B5EF4-FFF2-40B4-BE49-F238E27FC236}">
                <a16:creationId xmlns:a16="http://schemas.microsoft.com/office/drawing/2014/main" id="{9203D473-968B-3142-819F-A24C9D128B2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87294" y="3235947"/>
            <a:ext cx="957882" cy="957882"/>
          </a:xfrm>
          <a:prstGeom prst="ellipse">
            <a:avLst/>
          </a:prstGeom>
        </p:spPr>
      </p:pic>
      <p:pic>
        <p:nvPicPr>
          <p:cNvPr id="7" name="Picture 6" descr="Photo of Sarah Simcoe">
            <a:extLst>
              <a:ext uri="{FF2B5EF4-FFF2-40B4-BE49-F238E27FC236}">
                <a16:creationId xmlns:a16="http://schemas.microsoft.com/office/drawing/2014/main" id="{0417122C-CDDA-284C-B83E-11910542768B}"/>
              </a:ext>
            </a:extLst>
          </p:cNvPr>
          <p:cNvPicPr>
            <a:picLocks noChangeAspect="1"/>
          </p:cNvPicPr>
          <p:nvPr/>
        </p:nvPicPr>
        <p:blipFill>
          <a:blip r:embed="rId6"/>
          <a:stretch>
            <a:fillRect/>
          </a:stretch>
        </p:blipFill>
        <p:spPr>
          <a:xfrm>
            <a:off x="4447027" y="3235947"/>
            <a:ext cx="1014993" cy="1014993"/>
          </a:xfrm>
          <a:prstGeom prst="rect">
            <a:avLst/>
          </a:prstGeom>
        </p:spPr>
      </p:pic>
      <p:sp>
        <p:nvSpPr>
          <p:cNvPr id="9" name="TextBox 8">
            <a:extLst>
              <a:ext uri="{FF2B5EF4-FFF2-40B4-BE49-F238E27FC236}">
                <a16:creationId xmlns:a16="http://schemas.microsoft.com/office/drawing/2014/main" id="{3683838E-5BC6-1B44-B900-E0C637750C32}"/>
              </a:ext>
            </a:extLst>
          </p:cNvPr>
          <p:cNvSpPr txBox="1"/>
          <p:nvPr/>
        </p:nvSpPr>
        <p:spPr>
          <a:xfrm>
            <a:off x="1664946" y="4593256"/>
            <a:ext cx="1697686" cy="369332"/>
          </a:xfrm>
          <a:prstGeom prst="rect">
            <a:avLst/>
          </a:prstGeom>
          <a:noFill/>
        </p:spPr>
        <p:txBody>
          <a:bodyPr wrap="square" rtlCol="0">
            <a:spAutoFit/>
          </a:bodyPr>
          <a:lstStyle/>
          <a:p>
            <a:r>
              <a:rPr lang="en-US" dirty="0">
                <a:latin typeface="Microsoft Sans Serif" panose="020B0604020202020204" pitchFamily="34" charset="0"/>
                <a:cs typeface="Microsoft Sans Serif" panose="020B0604020202020204" pitchFamily="34" charset="0"/>
              </a:rPr>
              <a:t>@EdMossBtG</a:t>
            </a:r>
          </a:p>
        </p:txBody>
      </p:sp>
      <p:sp>
        <p:nvSpPr>
          <p:cNvPr id="17" name="TextBox 16">
            <a:extLst>
              <a:ext uri="{FF2B5EF4-FFF2-40B4-BE49-F238E27FC236}">
                <a16:creationId xmlns:a16="http://schemas.microsoft.com/office/drawing/2014/main" id="{BFB3C5F9-4A8F-9644-9CBB-4B2BA1EA4539}"/>
              </a:ext>
            </a:extLst>
          </p:cNvPr>
          <p:cNvSpPr txBox="1"/>
          <p:nvPr/>
        </p:nvSpPr>
        <p:spPr>
          <a:xfrm>
            <a:off x="4154422" y="4593256"/>
            <a:ext cx="1824203" cy="369332"/>
          </a:xfrm>
          <a:prstGeom prst="rect">
            <a:avLst/>
          </a:prstGeom>
          <a:noFill/>
        </p:spPr>
        <p:txBody>
          <a:bodyPr wrap="square" rtlCol="0">
            <a:spAutoFit/>
          </a:bodyPr>
          <a:lstStyle/>
          <a:p>
            <a:r>
              <a:rPr lang="en-US" dirty="0">
                <a:latin typeface="Microsoft Sans Serif" panose="020B0604020202020204" pitchFamily="34" charset="0"/>
                <a:cs typeface="Microsoft Sans Serif" panose="020B0604020202020204" pitchFamily="34" charset="0"/>
              </a:rPr>
              <a:t>@SarahSimcoe</a:t>
            </a:r>
          </a:p>
        </p:txBody>
      </p:sp>
      <p:sp>
        <p:nvSpPr>
          <p:cNvPr id="18" name="TextBox 17">
            <a:extLst>
              <a:ext uri="{FF2B5EF4-FFF2-40B4-BE49-F238E27FC236}">
                <a16:creationId xmlns:a16="http://schemas.microsoft.com/office/drawing/2014/main" id="{FD6A809C-D15A-B44A-9620-2D93C7BB538A}"/>
              </a:ext>
            </a:extLst>
          </p:cNvPr>
          <p:cNvSpPr txBox="1"/>
          <p:nvPr/>
        </p:nvSpPr>
        <p:spPr>
          <a:xfrm>
            <a:off x="6866135" y="4560990"/>
            <a:ext cx="1697686" cy="369332"/>
          </a:xfrm>
          <a:prstGeom prst="rect">
            <a:avLst/>
          </a:prstGeom>
          <a:noFill/>
        </p:spPr>
        <p:txBody>
          <a:bodyPr wrap="square" rtlCol="0">
            <a:spAutoFit/>
          </a:bodyPr>
          <a:lstStyle/>
          <a:p>
            <a:r>
              <a:rPr lang="en-US" dirty="0">
                <a:latin typeface="Microsoft Sans Serif" panose="020B0604020202020204" pitchFamily="34" charset="0"/>
                <a:cs typeface="Microsoft Sans Serif" panose="020B0604020202020204" pitchFamily="34" charset="0"/>
              </a:rPr>
              <a:t>@RarityMonk</a:t>
            </a:r>
          </a:p>
        </p:txBody>
      </p:sp>
      <p:grpSp>
        <p:nvGrpSpPr>
          <p:cNvPr id="10" name="Group 9" descr="Majoyo Consulting logo - Martin's consultancy">
            <a:extLst>
              <a:ext uri="{FF2B5EF4-FFF2-40B4-BE49-F238E27FC236}">
                <a16:creationId xmlns:a16="http://schemas.microsoft.com/office/drawing/2014/main" id="{AF9372CB-BFAC-204C-A2CB-34235B952ED5}"/>
              </a:ext>
            </a:extLst>
          </p:cNvPr>
          <p:cNvGrpSpPr/>
          <p:nvPr/>
        </p:nvGrpSpPr>
        <p:grpSpPr>
          <a:xfrm>
            <a:off x="6814769" y="4899258"/>
            <a:ext cx="1703184" cy="968827"/>
            <a:chOff x="6914035" y="5331297"/>
            <a:chExt cx="2243003" cy="1282794"/>
          </a:xfrm>
        </p:grpSpPr>
        <p:pic>
          <p:nvPicPr>
            <p:cNvPr id="19" name="Picture 18">
              <a:extLst>
                <a:ext uri="{FF2B5EF4-FFF2-40B4-BE49-F238E27FC236}">
                  <a16:creationId xmlns:a16="http://schemas.microsoft.com/office/drawing/2014/main" id="{ECA050B3-4175-BB46-B128-855363D3A6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25960" y="5331297"/>
              <a:ext cx="1019154" cy="707856"/>
            </a:xfrm>
            <a:prstGeom prst="rect">
              <a:avLst/>
            </a:prstGeom>
          </p:spPr>
        </p:pic>
        <p:sp>
          <p:nvSpPr>
            <p:cNvPr id="20" name="TextBox 19">
              <a:extLst>
                <a:ext uri="{FF2B5EF4-FFF2-40B4-BE49-F238E27FC236}">
                  <a16:creationId xmlns:a16="http://schemas.microsoft.com/office/drawing/2014/main" id="{B1DC83D0-765E-DE42-8A9D-02EF3805B702}"/>
                </a:ext>
              </a:extLst>
            </p:cNvPr>
            <p:cNvSpPr txBox="1"/>
            <p:nvPr/>
          </p:nvSpPr>
          <p:spPr>
            <a:xfrm>
              <a:off x="6914035" y="6104694"/>
              <a:ext cx="2243003" cy="509397"/>
            </a:xfrm>
            <a:prstGeom prst="rect">
              <a:avLst/>
            </a:prstGeom>
            <a:noFill/>
          </p:spPr>
          <p:txBody>
            <a:bodyPr wrap="square" rtlCol="0">
              <a:spAutoFit/>
            </a:bodyPr>
            <a:lstStyle/>
            <a:p>
              <a:pPr algn="ctr"/>
              <a:r>
                <a:rPr lang="en-US" sz="1100" dirty="0">
                  <a:solidFill>
                    <a:srgbClr val="009193"/>
                  </a:solidFill>
                  <a:latin typeface="Century Gothic" charset="0"/>
                  <a:ea typeface="Century Gothic" charset="0"/>
                  <a:cs typeface="Century Gothic" charset="0"/>
                </a:rPr>
                <a:t>Majoyo Consulting</a:t>
              </a:r>
              <a:endParaRPr lang="en-US" sz="200" dirty="0">
                <a:solidFill>
                  <a:srgbClr val="009193"/>
                </a:solidFill>
                <a:latin typeface="Century Gothic" charset="0"/>
                <a:ea typeface="Century Gothic" charset="0"/>
                <a:cs typeface="Century Gothic" charset="0"/>
              </a:endParaRPr>
            </a:p>
            <a:p>
              <a:pPr algn="ctr"/>
              <a:r>
                <a:rPr lang="en-US" sz="800" dirty="0">
                  <a:latin typeface="Century Gothic" charset="0"/>
                  <a:ea typeface="Century Gothic" charset="0"/>
                  <a:cs typeface="Century Gothic" charset="0"/>
                </a:rPr>
                <a:t>empower . grow . transform</a:t>
              </a:r>
            </a:p>
          </p:txBody>
        </p:sp>
      </p:grpSp>
      <p:pic>
        <p:nvPicPr>
          <p:cNvPr id="21" name="Picture 20" descr="Space to Thrive logo - Ed's consultancy">
            <a:extLst>
              <a:ext uri="{FF2B5EF4-FFF2-40B4-BE49-F238E27FC236}">
                <a16:creationId xmlns:a16="http://schemas.microsoft.com/office/drawing/2014/main" id="{FDC3B623-9C96-5F4F-8E68-5A0113AD08F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80410" y="4962588"/>
            <a:ext cx="1135112" cy="913084"/>
          </a:xfrm>
          <a:prstGeom prst="rect">
            <a:avLst/>
          </a:prstGeom>
        </p:spPr>
      </p:pic>
      <p:pic>
        <p:nvPicPr>
          <p:cNvPr id="28" name="Picture 27" descr="DMS (Wirral) Ltd logo - Sarah's company and owner of EMBED">
            <a:extLst>
              <a:ext uri="{FF2B5EF4-FFF2-40B4-BE49-F238E27FC236}">
                <a16:creationId xmlns:a16="http://schemas.microsoft.com/office/drawing/2014/main" id="{7AB4C83E-993C-432D-AB3E-753BDCA135E1}"/>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3894338" y="5041033"/>
            <a:ext cx="2120369" cy="528217"/>
          </a:xfrm>
          <a:prstGeom prst="rect">
            <a:avLst/>
          </a:prstGeom>
          <a:noFill/>
        </p:spPr>
      </p:pic>
      <p:sp>
        <p:nvSpPr>
          <p:cNvPr id="13" name="TextBox 12">
            <a:extLst>
              <a:ext uri="{FF2B5EF4-FFF2-40B4-BE49-F238E27FC236}">
                <a16:creationId xmlns:a16="http://schemas.microsoft.com/office/drawing/2014/main" id="{582B2EB8-B4CD-A742-AEDB-70EC8029DDF4}"/>
              </a:ext>
            </a:extLst>
          </p:cNvPr>
          <p:cNvSpPr txBox="1"/>
          <p:nvPr/>
        </p:nvSpPr>
        <p:spPr>
          <a:xfrm>
            <a:off x="3724145" y="5521338"/>
            <a:ext cx="2459034" cy="369332"/>
          </a:xfrm>
          <a:prstGeom prst="rect">
            <a:avLst/>
          </a:prstGeom>
          <a:noFill/>
        </p:spPr>
        <p:txBody>
          <a:bodyPr wrap="square" rtlCol="0">
            <a:spAutoFit/>
          </a:bodyPr>
          <a:lstStyle/>
          <a:p>
            <a:pPr algn="ctr"/>
            <a:r>
              <a:rPr lang="en-US" sz="900" dirty="0">
                <a:solidFill>
                  <a:schemeClr val="accent2">
                    <a:lumMod val="75000"/>
                  </a:schemeClr>
                </a:solidFill>
                <a:latin typeface="Century Gothic" panose="020B0502020202020204" pitchFamily="34" charset="0"/>
                <a:cs typeface="Calibri" panose="020F0502020204030204" pitchFamily="34" charset="0"/>
              </a:rPr>
              <a:t>Creator and Owner of EMBED </a:t>
            </a:r>
          </a:p>
          <a:p>
            <a:pPr algn="ctr"/>
            <a:r>
              <a:rPr lang="en-US" sz="900" dirty="0">
                <a:solidFill>
                  <a:schemeClr val="accent2">
                    <a:lumMod val="75000"/>
                  </a:schemeClr>
                </a:solidFill>
                <a:latin typeface="Century Gothic" panose="020B0502020202020204" pitchFamily="34" charset="0"/>
                <a:cs typeface="Calibri" panose="020F0502020204030204" pitchFamily="34" charset="0"/>
              </a:rPr>
              <a:t>Making inclusive business your business</a:t>
            </a:r>
            <a:endParaRPr lang="en-US" sz="1000" dirty="0">
              <a:solidFill>
                <a:schemeClr val="accent2">
                  <a:lumMod val="75000"/>
                </a:schemeClr>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1153369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2C55B-E981-094E-AEE3-F222A1BC3D47}"/>
              </a:ext>
            </a:extLst>
          </p:cNvPr>
          <p:cNvSpPr>
            <a:spLocks noGrp="1"/>
          </p:cNvSpPr>
          <p:nvPr>
            <p:ph type="title"/>
          </p:nvPr>
        </p:nvSpPr>
        <p:spPr>
          <a:xfrm>
            <a:off x="838200" y="365125"/>
            <a:ext cx="10515600" cy="816561"/>
          </a:xfrm>
        </p:spPr>
        <p:txBody>
          <a:bodyPr>
            <a:normAutofit/>
          </a:bodyPr>
          <a:lstStyle/>
          <a:p>
            <a:pPr lvl="0"/>
            <a:r>
              <a:rPr lang="en-GB" sz="4400" kern="1200" dirty="0">
                <a:solidFill>
                  <a:srgbClr val="0070C0"/>
                </a:solidFill>
                <a:effectLst/>
                <a:latin typeface="Microsoft Sans Serif" panose="020B0604020202020204" pitchFamily="34" charset="0"/>
                <a:cs typeface="Microsoft Sans Serif" panose="020B0604020202020204" pitchFamily="34" charset="0"/>
              </a:rPr>
              <a:t>Welcome</a:t>
            </a:r>
          </a:p>
        </p:txBody>
      </p:sp>
      <p:sp>
        <p:nvSpPr>
          <p:cNvPr id="4" name="Content Placeholder 3">
            <a:extLst>
              <a:ext uri="{FF2B5EF4-FFF2-40B4-BE49-F238E27FC236}">
                <a16:creationId xmlns:a16="http://schemas.microsoft.com/office/drawing/2014/main" id="{E4C49FA5-342D-5645-AB01-8AEF4015B253}"/>
              </a:ext>
            </a:extLst>
          </p:cNvPr>
          <p:cNvSpPr>
            <a:spLocks noGrp="1"/>
          </p:cNvSpPr>
          <p:nvPr>
            <p:ph idx="1"/>
          </p:nvPr>
        </p:nvSpPr>
        <p:spPr>
          <a:xfrm>
            <a:off x="677334" y="2176918"/>
            <a:ext cx="8596668" cy="3880773"/>
          </a:xfrm>
        </p:spPr>
        <p:txBody>
          <a:bodyPr>
            <a:normAutofit/>
          </a:bodyPr>
          <a:lstStyle/>
          <a:p>
            <a:r>
              <a:rPr lang="en-GB" sz="3200" dirty="0">
                <a:latin typeface="Microsoft Sans Serif" panose="020B0604020202020204" pitchFamily="34" charset="0"/>
                <a:cs typeface="Microsoft Sans Serif" panose="020B0604020202020204" pitchFamily="34" charset="0"/>
              </a:rPr>
              <a:t>Who we are?</a:t>
            </a:r>
          </a:p>
          <a:p>
            <a:r>
              <a:rPr lang="en-GB" sz="3200" dirty="0">
                <a:latin typeface="Microsoft Sans Serif" panose="020B0604020202020204" pitchFamily="34" charset="0"/>
                <a:cs typeface="Microsoft Sans Serif" panose="020B0604020202020204" pitchFamily="34" charset="0"/>
              </a:rPr>
              <a:t>What we will be doing in this workshop?</a:t>
            </a:r>
          </a:p>
        </p:txBody>
      </p:sp>
    </p:spTree>
    <p:extLst>
      <p:ext uri="{BB962C8B-B14F-4D97-AF65-F5344CB8AC3E}">
        <p14:creationId xmlns:p14="http://schemas.microsoft.com/office/powerpoint/2010/main" val="2613979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6BB99-4023-024C-ADB2-6506F0C008BB}"/>
              </a:ext>
            </a:extLst>
          </p:cNvPr>
          <p:cNvSpPr>
            <a:spLocks noGrp="1"/>
          </p:cNvSpPr>
          <p:nvPr>
            <p:ph type="title"/>
          </p:nvPr>
        </p:nvSpPr>
        <p:spPr/>
        <p:txBody>
          <a:bodyPr>
            <a:normAutofit/>
          </a:bodyPr>
          <a:lstStyle/>
          <a:p>
            <a:pPr lvl="0"/>
            <a:r>
              <a:rPr lang="en-GB" sz="4400" kern="1200" dirty="0">
                <a:solidFill>
                  <a:srgbClr val="0070C0"/>
                </a:solidFill>
                <a:effectLst/>
                <a:latin typeface="Microsoft Sans Serif" panose="020B0604020202020204" pitchFamily="34" charset="0"/>
                <a:cs typeface="Microsoft Sans Serif" panose="020B0604020202020204" pitchFamily="34" charset="0"/>
              </a:rPr>
              <a:t>Introductions and agreements</a:t>
            </a:r>
          </a:p>
        </p:txBody>
      </p:sp>
      <p:sp>
        <p:nvSpPr>
          <p:cNvPr id="4" name="Content Placeholder 3">
            <a:extLst>
              <a:ext uri="{FF2B5EF4-FFF2-40B4-BE49-F238E27FC236}">
                <a16:creationId xmlns:a16="http://schemas.microsoft.com/office/drawing/2014/main" id="{9500F935-EF47-E54B-AAD8-6777D9AF1B51}"/>
              </a:ext>
            </a:extLst>
          </p:cNvPr>
          <p:cNvSpPr>
            <a:spLocks noGrp="1"/>
          </p:cNvSpPr>
          <p:nvPr>
            <p:ph idx="1"/>
          </p:nvPr>
        </p:nvSpPr>
        <p:spPr/>
        <p:txBody>
          <a:bodyPr>
            <a:normAutofit/>
          </a:bodyPr>
          <a:lstStyle/>
          <a:p>
            <a:r>
              <a:rPr lang="en-GB" sz="3200" dirty="0">
                <a:latin typeface="Microsoft Sans Serif" panose="020B0604020202020204" pitchFamily="34" charset="0"/>
                <a:cs typeface="Microsoft Sans Serif" panose="020B0604020202020204" pitchFamily="34" charset="0"/>
              </a:rPr>
              <a:t>Chatham House rules</a:t>
            </a:r>
          </a:p>
          <a:p>
            <a:r>
              <a:rPr lang="en-GB" sz="3200" dirty="0">
                <a:latin typeface="Microsoft Sans Serif" panose="020B0604020202020204" pitchFamily="34" charset="0"/>
                <a:cs typeface="Microsoft Sans Serif" panose="020B0604020202020204" pitchFamily="34" charset="0"/>
              </a:rPr>
              <a:t>Open, inclusive and supportive</a:t>
            </a:r>
          </a:p>
          <a:p>
            <a:r>
              <a:rPr lang="en-GB" sz="3200" dirty="0">
                <a:latin typeface="Microsoft Sans Serif" panose="020B0604020202020204" pitchFamily="34" charset="0"/>
                <a:cs typeface="Microsoft Sans Serif" panose="020B0604020202020204" pitchFamily="34" charset="0"/>
              </a:rPr>
              <a:t>Active and respectful listening</a:t>
            </a:r>
          </a:p>
          <a:p>
            <a:r>
              <a:rPr lang="en-GB" sz="3200" dirty="0">
                <a:latin typeface="Microsoft Sans Serif" panose="020B0604020202020204" pitchFamily="34" charset="0"/>
                <a:cs typeface="Microsoft Sans Serif" panose="020B0604020202020204" pitchFamily="34" charset="0"/>
              </a:rPr>
              <a:t>Action orientated and accountability</a:t>
            </a:r>
          </a:p>
          <a:p>
            <a:r>
              <a:rPr lang="en-GB" sz="3200" dirty="0">
                <a:latin typeface="Microsoft Sans Serif" panose="020B0604020202020204" pitchFamily="34" charset="0"/>
                <a:cs typeface="Microsoft Sans Serif" panose="020B0604020202020204" pitchFamily="34" charset="0"/>
              </a:rPr>
              <a:t>No phones</a:t>
            </a:r>
          </a:p>
        </p:txBody>
      </p:sp>
    </p:spTree>
    <p:extLst>
      <p:ext uri="{BB962C8B-B14F-4D97-AF65-F5344CB8AC3E}">
        <p14:creationId xmlns:p14="http://schemas.microsoft.com/office/powerpoint/2010/main" val="329458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of ice cubes">
            <a:extLst>
              <a:ext uri="{FF2B5EF4-FFF2-40B4-BE49-F238E27FC236}">
                <a16:creationId xmlns:a16="http://schemas.microsoft.com/office/drawing/2014/main" id="{3BBACCFD-EECE-2547-9D80-EE5EE2D4CE83}"/>
              </a:ext>
            </a:extLst>
          </p:cNvPr>
          <p:cNvPicPr>
            <a:picLocks noChangeAspect="1"/>
          </p:cNvPicPr>
          <p:nvPr/>
        </p:nvPicPr>
        <p:blipFill>
          <a:blip r:embed="rId3"/>
          <a:stretch>
            <a:fillRect/>
          </a:stretch>
        </p:blipFill>
        <p:spPr>
          <a:xfrm>
            <a:off x="1928812" y="603773"/>
            <a:ext cx="7001786" cy="5650454"/>
          </a:xfrm>
          <a:prstGeom prst="rect">
            <a:avLst/>
          </a:prstGeom>
        </p:spPr>
      </p:pic>
      <p:sp>
        <p:nvSpPr>
          <p:cNvPr id="3" name="Title 1">
            <a:extLst>
              <a:ext uri="{FF2B5EF4-FFF2-40B4-BE49-F238E27FC236}">
                <a16:creationId xmlns:a16="http://schemas.microsoft.com/office/drawing/2014/main" id="{04DA109F-1F15-2048-BA96-5E2028BC13B3}"/>
              </a:ext>
            </a:extLst>
          </p:cNvPr>
          <p:cNvSpPr>
            <a:spLocks noGrp="1"/>
          </p:cNvSpPr>
          <p:nvPr>
            <p:ph type="title"/>
          </p:nvPr>
        </p:nvSpPr>
        <p:spPr>
          <a:xfrm>
            <a:off x="838200" y="365125"/>
            <a:ext cx="10515600" cy="816561"/>
          </a:xfrm>
        </p:spPr>
        <p:txBody>
          <a:bodyPr>
            <a:normAutofit/>
          </a:bodyPr>
          <a:lstStyle/>
          <a:p>
            <a:pPr lvl="0"/>
            <a:r>
              <a:rPr lang="en-GB" sz="4400" kern="1200" dirty="0">
                <a:solidFill>
                  <a:srgbClr val="0070C0"/>
                </a:solidFill>
                <a:effectLst/>
                <a:latin typeface="Microsoft Sans Serif" panose="020B0604020202020204" pitchFamily="34" charset="0"/>
                <a:cs typeface="Microsoft Sans Serif" panose="020B0604020202020204" pitchFamily="34" charset="0"/>
              </a:rPr>
              <a:t>Icebreaker</a:t>
            </a:r>
          </a:p>
        </p:txBody>
      </p:sp>
    </p:spTree>
    <p:extLst>
      <p:ext uri="{BB962C8B-B14F-4D97-AF65-F5344CB8AC3E}">
        <p14:creationId xmlns:p14="http://schemas.microsoft.com/office/powerpoint/2010/main" val="1659368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91FA00-B621-A248-9E72-655CB5BE9E48}"/>
              </a:ext>
            </a:extLst>
          </p:cNvPr>
          <p:cNvPicPr>
            <a:picLocks noChangeAspect="1"/>
          </p:cNvPicPr>
          <p:nvPr/>
        </p:nvPicPr>
        <p:blipFill>
          <a:blip r:embed="rId3"/>
          <a:stretch>
            <a:fillRect/>
          </a:stretch>
        </p:blipFill>
        <p:spPr>
          <a:xfrm>
            <a:off x="3532414" y="21771"/>
            <a:ext cx="5127172" cy="6836229"/>
          </a:xfrm>
          <a:prstGeom prst="rect">
            <a:avLst/>
          </a:prstGeom>
        </p:spPr>
      </p:pic>
    </p:spTree>
    <p:extLst>
      <p:ext uri="{BB962C8B-B14F-4D97-AF65-F5344CB8AC3E}">
        <p14:creationId xmlns:p14="http://schemas.microsoft.com/office/powerpoint/2010/main" val="2699354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2" name="Picture 1" descr="Darth Vadar and Luke Skywalker">
            <a:extLst>
              <a:ext uri="{FF2B5EF4-FFF2-40B4-BE49-F238E27FC236}">
                <a16:creationId xmlns:a16="http://schemas.microsoft.com/office/drawing/2014/main" id="{030CA16D-B393-0049-9EC0-58D2C54E33ED}"/>
              </a:ext>
            </a:extLst>
          </p:cNvPr>
          <p:cNvPicPr>
            <a:picLocks noChangeAspect="1"/>
          </p:cNvPicPr>
          <p:nvPr/>
        </p:nvPicPr>
        <p:blipFill>
          <a:blip r:embed="rId3"/>
          <a:stretch>
            <a:fillRect/>
          </a:stretch>
        </p:blipFill>
        <p:spPr>
          <a:xfrm>
            <a:off x="2878654" y="1740745"/>
            <a:ext cx="5021431" cy="3348607"/>
          </a:xfrm>
          <a:prstGeom prst="rect">
            <a:avLst/>
          </a:prstGeom>
        </p:spPr>
      </p:pic>
      <p:sp>
        <p:nvSpPr>
          <p:cNvPr id="84" name="Google Shape;84;p18"/>
          <p:cNvSpPr txBox="1"/>
          <p:nvPr/>
        </p:nvSpPr>
        <p:spPr>
          <a:xfrm>
            <a:off x="739007" y="2040191"/>
            <a:ext cx="1878800" cy="613200"/>
          </a:xfrm>
          <a:prstGeom prst="rect">
            <a:avLst/>
          </a:prstGeom>
          <a:noFill/>
          <a:ln>
            <a:noFill/>
          </a:ln>
        </p:spPr>
        <p:txBody>
          <a:bodyPr spcFirstLastPara="1" wrap="square" lIns="121900" tIns="121900" rIns="121900" bIns="121900" anchor="t" anchorCtr="0">
            <a:noAutofit/>
          </a:bodyPr>
          <a:lstStyle/>
          <a:p>
            <a:r>
              <a:rPr lang="en-GB" sz="3200" dirty="0">
                <a:latin typeface="Microsoft Sans Serif" panose="020B0604020202020204" pitchFamily="34" charset="0"/>
                <a:cs typeface="Microsoft Sans Serif" panose="020B0604020202020204" pitchFamily="34" charset="0"/>
              </a:rPr>
              <a:t>Right</a:t>
            </a:r>
            <a:endParaRPr sz="3200" dirty="0">
              <a:latin typeface="Microsoft Sans Serif" panose="020B0604020202020204" pitchFamily="34" charset="0"/>
              <a:cs typeface="Microsoft Sans Serif" panose="020B0604020202020204" pitchFamily="34" charset="0"/>
            </a:endParaRPr>
          </a:p>
        </p:txBody>
      </p:sp>
      <p:sp>
        <p:nvSpPr>
          <p:cNvPr id="85" name="Google Shape;85;p18"/>
          <p:cNvSpPr txBox="1"/>
          <p:nvPr/>
        </p:nvSpPr>
        <p:spPr>
          <a:xfrm>
            <a:off x="8210572" y="1972108"/>
            <a:ext cx="3062800" cy="1296400"/>
          </a:xfrm>
          <a:prstGeom prst="rect">
            <a:avLst/>
          </a:prstGeom>
          <a:noFill/>
          <a:ln>
            <a:noFill/>
          </a:ln>
        </p:spPr>
        <p:txBody>
          <a:bodyPr spcFirstLastPara="1" wrap="square" lIns="121900" tIns="121900" rIns="121900" bIns="121900" anchor="t" anchorCtr="0">
            <a:noAutofit/>
          </a:bodyPr>
          <a:lstStyle/>
          <a:p>
            <a:r>
              <a:rPr lang="en-GB" sz="3200" dirty="0"/>
              <a:t>Wrong</a:t>
            </a:r>
            <a:endParaRPr sz="3200" dirty="0"/>
          </a:p>
        </p:txBody>
      </p:sp>
      <p:sp>
        <p:nvSpPr>
          <p:cNvPr id="86" name="Google Shape;86;p18"/>
          <p:cNvSpPr txBox="1"/>
          <p:nvPr/>
        </p:nvSpPr>
        <p:spPr>
          <a:xfrm>
            <a:off x="724621" y="2929132"/>
            <a:ext cx="3062800" cy="1075733"/>
          </a:xfrm>
          <a:prstGeom prst="rect">
            <a:avLst/>
          </a:prstGeom>
          <a:noFill/>
          <a:ln>
            <a:noFill/>
          </a:ln>
        </p:spPr>
        <p:txBody>
          <a:bodyPr spcFirstLastPara="1" wrap="square" lIns="121900" tIns="121900" rIns="121900" bIns="121900" anchor="t" anchorCtr="0">
            <a:noAutofit/>
          </a:bodyPr>
          <a:lstStyle/>
          <a:p>
            <a:r>
              <a:rPr lang="en-GB" sz="3200" dirty="0">
                <a:latin typeface="Microsoft Sans Serif" panose="020B0604020202020204" pitchFamily="34" charset="0"/>
                <a:cs typeface="Microsoft Sans Serif" panose="020B0604020202020204" pitchFamily="34" charset="0"/>
              </a:rPr>
              <a:t>Good </a:t>
            </a:r>
            <a:endParaRPr sz="3200" dirty="0">
              <a:latin typeface="Microsoft Sans Serif" panose="020B0604020202020204" pitchFamily="34" charset="0"/>
              <a:cs typeface="Microsoft Sans Serif" panose="020B0604020202020204" pitchFamily="34" charset="0"/>
            </a:endParaRPr>
          </a:p>
        </p:txBody>
      </p:sp>
      <p:sp>
        <p:nvSpPr>
          <p:cNvPr id="87" name="Google Shape;87;p18"/>
          <p:cNvSpPr txBox="1"/>
          <p:nvPr/>
        </p:nvSpPr>
        <p:spPr>
          <a:xfrm>
            <a:off x="8210572" y="2929132"/>
            <a:ext cx="3062800" cy="1296400"/>
          </a:xfrm>
          <a:prstGeom prst="rect">
            <a:avLst/>
          </a:prstGeom>
          <a:noFill/>
          <a:ln>
            <a:noFill/>
          </a:ln>
        </p:spPr>
        <p:txBody>
          <a:bodyPr spcFirstLastPara="1" wrap="square" lIns="121900" tIns="121900" rIns="121900" bIns="121900" anchor="t" anchorCtr="0">
            <a:noAutofit/>
          </a:bodyPr>
          <a:lstStyle/>
          <a:p>
            <a:r>
              <a:rPr lang="en-GB" sz="3200" dirty="0"/>
              <a:t>Bad </a:t>
            </a:r>
            <a:endParaRPr sz="3200" dirty="0"/>
          </a:p>
        </p:txBody>
      </p:sp>
      <p:sp>
        <p:nvSpPr>
          <p:cNvPr id="88" name="Google Shape;88;p18"/>
          <p:cNvSpPr txBox="1"/>
          <p:nvPr/>
        </p:nvSpPr>
        <p:spPr>
          <a:xfrm>
            <a:off x="724621" y="3840578"/>
            <a:ext cx="3720400" cy="1522000"/>
          </a:xfrm>
          <a:prstGeom prst="rect">
            <a:avLst/>
          </a:prstGeom>
          <a:noFill/>
          <a:ln>
            <a:noFill/>
          </a:ln>
        </p:spPr>
        <p:txBody>
          <a:bodyPr spcFirstLastPara="1" wrap="square" lIns="121900" tIns="121900" rIns="121900" bIns="121900" anchor="t" anchorCtr="0">
            <a:noAutofit/>
          </a:bodyPr>
          <a:lstStyle/>
          <a:p>
            <a:r>
              <a:rPr lang="en-GB" sz="3200" dirty="0">
                <a:latin typeface="Microsoft Sans Serif" panose="020B0604020202020204" pitchFamily="34" charset="0"/>
                <a:cs typeface="Microsoft Sans Serif" panose="020B0604020202020204" pitchFamily="34" charset="0"/>
              </a:rPr>
              <a:t>Love</a:t>
            </a:r>
            <a:endParaRPr sz="3200" dirty="0">
              <a:latin typeface="Microsoft Sans Serif" panose="020B0604020202020204" pitchFamily="34" charset="0"/>
              <a:cs typeface="Microsoft Sans Serif" panose="020B0604020202020204" pitchFamily="34" charset="0"/>
            </a:endParaRPr>
          </a:p>
        </p:txBody>
      </p:sp>
      <p:sp>
        <p:nvSpPr>
          <p:cNvPr id="89" name="Google Shape;89;p18"/>
          <p:cNvSpPr txBox="1"/>
          <p:nvPr/>
        </p:nvSpPr>
        <p:spPr>
          <a:xfrm>
            <a:off x="8210572" y="3808581"/>
            <a:ext cx="2799600" cy="958400"/>
          </a:xfrm>
          <a:prstGeom prst="rect">
            <a:avLst/>
          </a:prstGeom>
          <a:noFill/>
          <a:ln>
            <a:noFill/>
          </a:ln>
        </p:spPr>
        <p:txBody>
          <a:bodyPr spcFirstLastPara="1" wrap="square" lIns="121900" tIns="121900" rIns="121900" bIns="121900" anchor="t" anchorCtr="0">
            <a:noAutofit/>
          </a:bodyPr>
          <a:lstStyle/>
          <a:p>
            <a:r>
              <a:rPr lang="en-GB" sz="3200" dirty="0">
                <a:latin typeface="Microsoft Sans Serif" panose="020B0604020202020204" pitchFamily="34" charset="0"/>
                <a:cs typeface="Microsoft Sans Serif" panose="020B0604020202020204" pitchFamily="34" charset="0"/>
              </a:rPr>
              <a:t>Hate</a:t>
            </a:r>
            <a:endParaRPr sz="3200" dirty="0">
              <a:latin typeface="Microsoft Sans Serif" panose="020B0604020202020204" pitchFamily="34" charset="0"/>
              <a:cs typeface="Microsoft Sans Serif" panose="020B0604020202020204" pitchFamily="34" charset="0"/>
            </a:endParaRPr>
          </a:p>
        </p:txBody>
      </p:sp>
      <p:sp>
        <p:nvSpPr>
          <p:cNvPr id="90" name="Google Shape;90;p18"/>
          <p:cNvSpPr txBox="1"/>
          <p:nvPr/>
        </p:nvSpPr>
        <p:spPr>
          <a:xfrm>
            <a:off x="677334" y="4766981"/>
            <a:ext cx="2799600" cy="1089600"/>
          </a:xfrm>
          <a:prstGeom prst="rect">
            <a:avLst/>
          </a:prstGeom>
          <a:noFill/>
          <a:ln>
            <a:noFill/>
          </a:ln>
        </p:spPr>
        <p:txBody>
          <a:bodyPr spcFirstLastPara="1" wrap="square" lIns="121900" tIns="121900" rIns="121900" bIns="121900" anchor="t" anchorCtr="0">
            <a:noAutofit/>
          </a:bodyPr>
          <a:lstStyle/>
          <a:p>
            <a:r>
              <a:rPr lang="en-GB" sz="3200" dirty="0"/>
              <a:t>Government</a:t>
            </a:r>
            <a:endParaRPr sz="3200" dirty="0"/>
          </a:p>
        </p:txBody>
      </p:sp>
      <p:sp>
        <p:nvSpPr>
          <p:cNvPr id="91" name="Google Shape;91;p18"/>
          <p:cNvSpPr txBox="1"/>
          <p:nvPr/>
        </p:nvSpPr>
        <p:spPr>
          <a:xfrm>
            <a:off x="8160932" y="4687552"/>
            <a:ext cx="2404800" cy="803600"/>
          </a:xfrm>
          <a:prstGeom prst="rect">
            <a:avLst/>
          </a:prstGeom>
          <a:noFill/>
          <a:ln>
            <a:noFill/>
          </a:ln>
        </p:spPr>
        <p:txBody>
          <a:bodyPr spcFirstLastPara="1" wrap="square" lIns="121900" tIns="121900" rIns="121900" bIns="121900" anchor="t" anchorCtr="0">
            <a:noAutofit/>
          </a:bodyPr>
          <a:lstStyle/>
          <a:p>
            <a:r>
              <a:rPr lang="en-GB" sz="3200" dirty="0">
                <a:latin typeface="Microsoft Sans Serif" panose="020B0604020202020204" pitchFamily="34" charset="0"/>
                <a:cs typeface="Microsoft Sans Serif" panose="020B0604020202020204" pitchFamily="34" charset="0"/>
              </a:rPr>
              <a:t>Opposition</a:t>
            </a:r>
            <a:endParaRPr sz="3200" dirty="0">
              <a:latin typeface="Microsoft Sans Serif" panose="020B0604020202020204" pitchFamily="34" charset="0"/>
              <a:cs typeface="Microsoft Sans Serif" panose="020B0604020202020204" pitchFamily="34" charset="0"/>
            </a:endParaRPr>
          </a:p>
        </p:txBody>
      </p:sp>
      <p:sp>
        <p:nvSpPr>
          <p:cNvPr id="14" name="Title 1">
            <a:extLst>
              <a:ext uri="{FF2B5EF4-FFF2-40B4-BE49-F238E27FC236}">
                <a16:creationId xmlns:a16="http://schemas.microsoft.com/office/drawing/2014/main" id="{F9AE9B9C-87C5-C347-A30A-BC7AB043D1EE}"/>
              </a:ext>
            </a:extLst>
          </p:cNvPr>
          <p:cNvSpPr txBox="1">
            <a:spLocks/>
          </p:cNvSpPr>
          <p:nvPr/>
        </p:nvSpPr>
        <p:spPr>
          <a:xfrm>
            <a:off x="838200" y="365125"/>
            <a:ext cx="10515600" cy="81656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400" dirty="0">
                <a:solidFill>
                  <a:srgbClr val="0070C0"/>
                </a:solidFill>
                <a:latin typeface="Microsoft Sans Serif" panose="020B0604020202020204" pitchFamily="34" charset="0"/>
                <a:cs typeface="Microsoft Sans Serif" panose="020B0604020202020204" pitchFamily="34" charset="0"/>
              </a:rPr>
              <a:t>How we make decisions</a:t>
            </a:r>
          </a:p>
        </p:txBody>
      </p:sp>
    </p:spTree>
    <p:extLst>
      <p:ext uri="{BB962C8B-B14F-4D97-AF65-F5344CB8AC3E}">
        <p14:creationId xmlns:p14="http://schemas.microsoft.com/office/powerpoint/2010/main" val="225981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childTnLst>
                                </p:cTn>
                              </p:par>
                              <p:par>
                                <p:cTn id="8" presetID="10" presetClass="entr" presetSubtype="0" fill="hold" nodeType="withEffect">
                                  <p:stCondLst>
                                    <p:cond delay="0"/>
                                  </p:stCondLst>
                                  <p:childTnLst>
                                    <p:set>
                                      <p:cBhvr>
                                        <p:cTn id="9" dur="1" fill="hold">
                                          <p:stCondLst>
                                            <p:cond delay="0"/>
                                          </p:stCondLst>
                                        </p:cTn>
                                        <p:tgtEl>
                                          <p:spTgt spid="85"/>
                                        </p:tgtEl>
                                        <p:attrNameLst>
                                          <p:attrName>style.visibility</p:attrName>
                                        </p:attrNameLst>
                                      </p:cBhvr>
                                      <p:to>
                                        <p:strVal val="visible"/>
                                      </p:to>
                                    </p:set>
                                    <p:animEffect transition="in" filter="fade">
                                      <p:cBhvr>
                                        <p:cTn id="10" dur="1000"/>
                                        <p:tgtEl>
                                          <p:spTgt spid="8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fade">
                                      <p:cBhvr>
                                        <p:cTn id="15" dur="1000"/>
                                        <p:tgtEl>
                                          <p:spTgt spid="86"/>
                                        </p:tgtEl>
                                      </p:cBhvr>
                                    </p:animEffect>
                                  </p:childTnLst>
                                </p:cTn>
                              </p:par>
                              <p:par>
                                <p:cTn id="16" presetID="10" presetClass="entr" presetSubtype="0" fill="hold" nodeType="withEffect">
                                  <p:stCondLst>
                                    <p:cond delay="0"/>
                                  </p:stCondLst>
                                  <p:childTnLst>
                                    <p:set>
                                      <p:cBhvr>
                                        <p:cTn id="17" dur="1" fill="hold">
                                          <p:stCondLst>
                                            <p:cond delay="0"/>
                                          </p:stCondLst>
                                        </p:cTn>
                                        <p:tgtEl>
                                          <p:spTgt spid="87"/>
                                        </p:tgtEl>
                                        <p:attrNameLst>
                                          <p:attrName>style.visibility</p:attrName>
                                        </p:attrNameLst>
                                      </p:cBhvr>
                                      <p:to>
                                        <p:strVal val="visible"/>
                                      </p:to>
                                    </p:set>
                                    <p:animEffect transition="in" filter="fade">
                                      <p:cBhvr>
                                        <p:cTn id="18" dur="1000"/>
                                        <p:tgtEl>
                                          <p:spTgt spid="8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8"/>
                                        </p:tgtEl>
                                        <p:attrNameLst>
                                          <p:attrName>style.visibility</p:attrName>
                                        </p:attrNameLst>
                                      </p:cBhvr>
                                      <p:to>
                                        <p:strVal val="visible"/>
                                      </p:to>
                                    </p:set>
                                    <p:animEffect transition="in" filter="fade">
                                      <p:cBhvr>
                                        <p:cTn id="23" dur="1000"/>
                                        <p:tgtEl>
                                          <p:spTgt spid="88"/>
                                        </p:tgtEl>
                                      </p:cBhvr>
                                    </p:animEffect>
                                  </p:childTnLst>
                                </p:cTn>
                              </p:par>
                              <p:par>
                                <p:cTn id="24" presetID="10" presetClass="entr" presetSubtype="0" fill="hold" nodeType="withEffect">
                                  <p:stCondLst>
                                    <p:cond delay="0"/>
                                  </p:stCondLst>
                                  <p:childTnLst>
                                    <p:set>
                                      <p:cBhvr>
                                        <p:cTn id="25" dur="1" fill="hold">
                                          <p:stCondLst>
                                            <p:cond delay="0"/>
                                          </p:stCondLst>
                                        </p:cTn>
                                        <p:tgtEl>
                                          <p:spTgt spid="89"/>
                                        </p:tgtEl>
                                        <p:attrNameLst>
                                          <p:attrName>style.visibility</p:attrName>
                                        </p:attrNameLst>
                                      </p:cBhvr>
                                      <p:to>
                                        <p:strVal val="visible"/>
                                      </p:to>
                                    </p:set>
                                    <p:animEffect transition="in" filter="fade">
                                      <p:cBhvr>
                                        <p:cTn id="26" dur="1000"/>
                                        <p:tgtEl>
                                          <p:spTgt spid="8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fade">
                                      <p:cBhvr>
                                        <p:cTn id="31" dur="1000"/>
                                        <p:tgtEl>
                                          <p:spTgt spid="90"/>
                                        </p:tgtEl>
                                      </p:cBhvr>
                                    </p:animEffect>
                                  </p:childTnLst>
                                </p:cTn>
                              </p:par>
                              <p:par>
                                <p:cTn id="32" presetID="10" presetClass="entr" presetSubtype="0" fill="hold" nodeType="withEffect">
                                  <p:stCondLst>
                                    <p:cond delay="0"/>
                                  </p:stCondLst>
                                  <p:childTnLst>
                                    <p:set>
                                      <p:cBhvr>
                                        <p:cTn id="33" dur="1" fill="hold">
                                          <p:stCondLst>
                                            <p:cond delay="0"/>
                                          </p:stCondLst>
                                        </p:cTn>
                                        <p:tgtEl>
                                          <p:spTgt spid="91"/>
                                        </p:tgtEl>
                                        <p:attrNameLst>
                                          <p:attrName>style.visibility</p:attrName>
                                        </p:attrNameLst>
                                      </p:cBhvr>
                                      <p:to>
                                        <p:strVal val="visible"/>
                                      </p:to>
                                    </p:set>
                                    <p:animEffect transition="in" filter="fade">
                                      <p:cBhvr>
                                        <p:cTn id="34"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572EC-83FC-674E-B973-50DF3DA95580}"/>
              </a:ext>
            </a:extLst>
          </p:cNvPr>
          <p:cNvSpPr>
            <a:spLocks noGrp="1"/>
          </p:cNvSpPr>
          <p:nvPr>
            <p:ph type="title"/>
          </p:nvPr>
        </p:nvSpPr>
        <p:spPr>
          <a:xfrm>
            <a:off x="681201" y="403728"/>
            <a:ext cx="8596668" cy="1320800"/>
          </a:xfrm>
        </p:spPr>
        <p:txBody>
          <a:bodyPr>
            <a:normAutofit/>
          </a:bodyPr>
          <a:lstStyle/>
          <a:p>
            <a:pPr lvl="0"/>
            <a:r>
              <a:rPr lang="en-GB" sz="4400" kern="1200" dirty="0">
                <a:solidFill>
                  <a:srgbClr val="0070C0"/>
                </a:solidFill>
                <a:effectLst/>
                <a:latin typeface="Microsoft Sans Serif" panose="020B0604020202020204" pitchFamily="34" charset="0"/>
                <a:cs typeface="Microsoft Sans Serif" panose="020B0604020202020204" pitchFamily="34" charset="0"/>
              </a:rPr>
              <a:t>6 thinking hats</a:t>
            </a:r>
          </a:p>
        </p:txBody>
      </p:sp>
      <p:sp>
        <p:nvSpPr>
          <p:cNvPr id="6" name="TextBox 5">
            <a:extLst>
              <a:ext uri="{FF2B5EF4-FFF2-40B4-BE49-F238E27FC236}">
                <a16:creationId xmlns:a16="http://schemas.microsoft.com/office/drawing/2014/main" id="{B3FE81A9-C1F6-1547-84CB-446308FB8445}"/>
              </a:ext>
            </a:extLst>
          </p:cNvPr>
          <p:cNvSpPr txBox="1"/>
          <p:nvPr/>
        </p:nvSpPr>
        <p:spPr>
          <a:xfrm>
            <a:off x="2766647" y="4954074"/>
            <a:ext cx="2993923" cy="1077218"/>
          </a:xfrm>
          <a:prstGeom prst="rect">
            <a:avLst/>
          </a:prstGeom>
          <a:noFill/>
        </p:spPr>
        <p:txBody>
          <a:bodyPr wrap="square" rtlCol="0">
            <a:spAutoFit/>
          </a:bodyPr>
          <a:lstStyle/>
          <a:p>
            <a:r>
              <a:rPr lang="en-US" sz="1600" dirty="0">
                <a:latin typeface="Microsoft Sans Serif" panose="020B0604020202020204" pitchFamily="34" charset="0"/>
                <a:cs typeface="Microsoft Sans Serif" panose="020B0604020202020204" pitchFamily="34" charset="0"/>
              </a:rPr>
              <a:t>                    Blue Hat</a:t>
            </a:r>
          </a:p>
          <a:p>
            <a:endParaRPr lang="en-US" sz="1600" dirty="0">
              <a:latin typeface="Microsoft Sans Serif" panose="020B0604020202020204" pitchFamily="34" charset="0"/>
              <a:cs typeface="Microsoft Sans Serif" panose="020B0604020202020204" pitchFamily="34" charset="0"/>
            </a:endParaRPr>
          </a:p>
          <a:p>
            <a:r>
              <a:rPr lang="en-US" sz="1600" dirty="0">
                <a:latin typeface="Microsoft Sans Serif" panose="020B0604020202020204" pitchFamily="34" charset="0"/>
                <a:cs typeface="Microsoft Sans Serif" panose="020B0604020202020204" pitchFamily="34" charset="0"/>
              </a:rPr>
              <a:t>Manage process, next steps, action plans </a:t>
            </a:r>
          </a:p>
        </p:txBody>
      </p:sp>
      <p:sp>
        <p:nvSpPr>
          <p:cNvPr id="7" name="TextBox 6">
            <a:extLst>
              <a:ext uri="{FF2B5EF4-FFF2-40B4-BE49-F238E27FC236}">
                <a16:creationId xmlns:a16="http://schemas.microsoft.com/office/drawing/2014/main" id="{6525A982-1E18-944E-9C0F-782D8FE1B895}"/>
              </a:ext>
            </a:extLst>
          </p:cNvPr>
          <p:cNvSpPr txBox="1"/>
          <p:nvPr/>
        </p:nvSpPr>
        <p:spPr>
          <a:xfrm>
            <a:off x="5964365" y="5084048"/>
            <a:ext cx="2993923" cy="1077218"/>
          </a:xfrm>
          <a:prstGeom prst="rect">
            <a:avLst/>
          </a:prstGeom>
          <a:noFill/>
        </p:spPr>
        <p:txBody>
          <a:bodyPr wrap="square" rtlCol="0">
            <a:spAutoFit/>
          </a:bodyPr>
          <a:lstStyle/>
          <a:p>
            <a:r>
              <a:rPr lang="en-US" sz="1600" dirty="0">
                <a:latin typeface="Microsoft Sans Serif" panose="020B0604020202020204" pitchFamily="34" charset="0"/>
                <a:cs typeface="Microsoft Sans Serif" panose="020B0604020202020204" pitchFamily="34" charset="0"/>
              </a:rPr>
              <a:t>                  Green Hat </a:t>
            </a:r>
          </a:p>
          <a:p>
            <a:endParaRPr lang="en-US" sz="1600" dirty="0">
              <a:latin typeface="Microsoft Sans Serif" panose="020B0604020202020204" pitchFamily="34" charset="0"/>
              <a:cs typeface="Microsoft Sans Serif" panose="020B0604020202020204" pitchFamily="34" charset="0"/>
            </a:endParaRPr>
          </a:p>
          <a:p>
            <a:r>
              <a:rPr lang="en-US" sz="1600" dirty="0">
                <a:latin typeface="Microsoft Sans Serif" panose="020B0604020202020204" pitchFamily="34" charset="0"/>
                <a:cs typeface="Microsoft Sans Serif" panose="020B0604020202020204" pitchFamily="34" charset="0"/>
              </a:rPr>
              <a:t>Creativity, solutions, alternatives, new ideas</a:t>
            </a:r>
          </a:p>
        </p:txBody>
      </p:sp>
      <p:sp>
        <p:nvSpPr>
          <p:cNvPr id="8" name="TextBox 7">
            <a:extLst>
              <a:ext uri="{FF2B5EF4-FFF2-40B4-BE49-F238E27FC236}">
                <a16:creationId xmlns:a16="http://schemas.microsoft.com/office/drawing/2014/main" id="{242A57D5-8944-E143-BD64-DFA5BC856A15}"/>
              </a:ext>
            </a:extLst>
          </p:cNvPr>
          <p:cNvSpPr txBox="1"/>
          <p:nvPr/>
        </p:nvSpPr>
        <p:spPr>
          <a:xfrm>
            <a:off x="5922989" y="3397151"/>
            <a:ext cx="2993923" cy="1077218"/>
          </a:xfrm>
          <a:prstGeom prst="rect">
            <a:avLst/>
          </a:prstGeom>
          <a:noFill/>
        </p:spPr>
        <p:txBody>
          <a:bodyPr wrap="square" rtlCol="0">
            <a:spAutoFit/>
          </a:bodyPr>
          <a:lstStyle/>
          <a:p>
            <a:r>
              <a:rPr lang="en-US" sz="1600" dirty="0">
                <a:latin typeface="Microsoft Sans Serif" panose="020B0604020202020204" pitchFamily="34" charset="0"/>
                <a:cs typeface="Microsoft Sans Serif" panose="020B0604020202020204" pitchFamily="34" charset="0"/>
              </a:rPr>
              <a:t>                 Yellow Hat</a:t>
            </a:r>
          </a:p>
          <a:p>
            <a:endParaRPr lang="en-US" sz="1600" dirty="0">
              <a:latin typeface="Microsoft Sans Serif" panose="020B0604020202020204" pitchFamily="34" charset="0"/>
              <a:cs typeface="Microsoft Sans Serif" panose="020B0604020202020204" pitchFamily="34" charset="0"/>
            </a:endParaRPr>
          </a:p>
          <a:p>
            <a:r>
              <a:rPr lang="en-US" sz="1600" dirty="0">
                <a:latin typeface="Microsoft Sans Serif" panose="020B0604020202020204" pitchFamily="34" charset="0"/>
                <a:cs typeface="Microsoft Sans Serif" panose="020B0604020202020204" pitchFamily="34" charset="0"/>
              </a:rPr>
              <a:t>Value and benefits, why something may work</a:t>
            </a:r>
          </a:p>
        </p:txBody>
      </p:sp>
      <p:pic>
        <p:nvPicPr>
          <p:cNvPr id="14" name="Picture 13" descr="Yellow Hat">
            <a:extLst>
              <a:ext uri="{FF2B5EF4-FFF2-40B4-BE49-F238E27FC236}">
                <a16:creationId xmlns:a16="http://schemas.microsoft.com/office/drawing/2014/main" id="{356C763E-5ADC-724D-8E64-44810837204A}"/>
              </a:ext>
            </a:extLst>
          </p:cNvPr>
          <p:cNvPicPr>
            <a:picLocks noChangeAspect="1"/>
          </p:cNvPicPr>
          <p:nvPr/>
        </p:nvPicPr>
        <p:blipFill>
          <a:blip r:embed="rId3"/>
          <a:stretch>
            <a:fillRect/>
          </a:stretch>
        </p:blipFill>
        <p:spPr>
          <a:xfrm>
            <a:off x="5943898" y="3063165"/>
            <a:ext cx="905073" cy="905073"/>
          </a:xfrm>
          <a:prstGeom prst="rect">
            <a:avLst/>
          </a:prstGeom>
        </p:spPr>
      </p:pic>
      <p:pic>
        <p:nvPicPr>
          <p:cNvPr id="15" name="Picture 14" descr="Green Hat">
            <a:extLst>
              <a:ext uri="{FF2B5EF4-FFF2-40B4-BE49-F238E27FC236}">
                <a16:creationId xmlns:a16="http://schemas.microsoft.com/office/drawing/2014/main" id="{A4809D07-845F-BC4E-BF3D-EB8EE8E94EE9}"/>
              </a:ext>
            </a:extLst>
          </p:cNvPr>
          <p:cNvPicPr>
            <a:picLocks noChangeAspect="1"/>
          </p:cNvPicPr>
          <p:nvPr/>
        </p:nvPicPr>
        <p:blipFill rotWithShape="1">
          <a:blip r:embed="rId4"/>
          <a:srcRect l="-4844" r="8070" b="21088"/>
          <a:stretch/>
        </p:blipFill>
        <p:spPr>
          <a:xfrm>
            <a:off x="5904000" y="4681589"/>
            <a:ext cx="1080000" cy="936000"/>
          </a:xfrm>
          <a:prstGeom prst="rect">
            <a:avLst/>
          </a:prstGeom>
        </p:spPr>
      </p:pic>
      <p:pic>
        <p:nvPicPr>
          <p:cNvPr id="16" name="Picture 15" descr="Blue Hat">
            <a:extLst>
              <a:ext uri="{FF2B5EF4-FFF2-40B4-BE49-F238E27FC236}">
                <a16:creationId xmlns:a16="http://schemas.microsoft.com/office/drawing/2014/main" id="{20E8BF6B-3FCC-3E4B-9FBE-CFE24802A3CD}"/>
              </a:ext>
            </a:extLst>
          </p:cNvPr>
          <p:cNvPicPr>
            <a:picLocks noChangeAspect="1"/>
          </p:cNvPicPr>
          <p:nvPr/>
        </p:nvPicPr>
        <p:blipFill rotWithShape="1">
          <a:blip r:embed="rId5"/>
          <a:srcRect t="27794" r="4449" b="28287"/>
          <a:stretch/>
        </p:blipFill>
        <p:spPr>
          <a:xfrm>
            <a:off x="2766647" y="4780819"/>
            <a:ext cx="1029700" cy="755113"/>
          </a:xfrm>
          <a:prstGeom prst="rect">
            <a:avLst/>
          </a:prstGeom>
        </p:spPr>
      </p:pic>
      <p:grpSp>
        <p:nvGrpSpPr>
          <p:cNvPr id="24" name="Group 23">
            <a:extLst>
              <a:ext uri="{FF2B5EF4-FFF2-40B4-BE49-F238E27FC236}">
                <a16:creationId xmlns:a16="http://schemas.microsoft.com/office/drawing/2014/main" id="{CC85D6FE-41A4-E34A-B9DB-A2A35FF357B9}"/>
              </a:ext>
            </a:extLst>
          </p:cNvPr>
          <p:cNvGrpSpPr/>
          <p:nvPr/>
        </p:nvGrpSpPr>
        <p:grpSpPr>
          <a:xfrm>
            <a:off x="2754922" y="3060146"/>
            <a:ext cx="3035299" cy="1458891"/>
            <a:chOff x="5922989" y="1465622"/>
            <a:chExt cx="3035299" cy="1458891"/>
          </a:xfrm>
        </p:grpSpPr>
        <p:sp>
          <p:nvSpPr>
            <p:cNvPr id="9" name="TextBox 8">
              <a:extLst>
                <a:ext uri="{FF2B5EF4-FFF2-40B4-BE49-F238E27FC236}">
                  <a16:creationId xmlns:a16="http://schemas.microsoft.com/office/drawing/2014/main" id="{A7D92046-AC08-E549-862E-281BB7BD3FD4}"/>
                </a:ext>
              </a:extLst>
            </p:cNvPr>
            <p:cNvSpPr txBox="1"/>
            <p:nvPr/>
          </p:nvSpPr>
          <p:spPr>
            <a:xfrm>
              <a:off x="5964365" y="1847295"/>
              <a:ext cx="2993923" cy="1077218"/>
            </a:xfrm>
            <a:prstGeom prst="rect">
              <a:avLst/>
            </a:prstGeom>
            <a:noFill/>
          </p:spPr>
          <p:txBody>
            <a:bodyPr wrap="square" rtlCol="0">
              <a:spAutoFit/>
            </a:bodyPr>
            <a:lstStyle/>
            <a:p>
              <a:r>
                <a:rPr lang="en-US" sz="1600" dirty="0">
                  <a:latin typeface="Microsoft Sans Serif" panose="020B0604020202020204" pitchFamily="34" charset="0"/>
                  <a:cs typeface="Microsoft Sans Serif" panose="020B0604020202020204" pitchFamily="34" charset="0"/>
                </a:rPr>
                <a:t>                 Red Hat</a:t>
              </a:r>
            </a:p>
            <a:p>
              <a:endParaRPr lang="en-US" sz="1600" dirty="0">
                <a:latin typeface="Microsoft Sans Serif" panose="020B0604020202020204" pitchFamily="34" charset="0"/>
                <a:cs typeface="Microsoft Sans Serif" panose="020B0604020202020204" pitchFamily="34" charset="0"/>
              </a:endParaRPr>
            </a:p>
            <a:p>
              <a:r>
                <a:rPr lang="en-US" sz="1600" dirty="0">
                  <a:latin typeface="Microsoft Sans Serif" panose="020B0604020202020204" pitchFamily="34" charset="0"/>
                  <a:cs typeface="Microsoft Sans Serif" panose="020B0604020202020204" pitchFamily="34" charset="0"/>
                </a:rPr>
                <a:t>Feeling, hunches, instinct and intuition.  </a:t>
              </a:r>
            </a:p>
          </p:txBody>
        </p:sp>
        <p:pic>
          <p:nvPicPr>
            <p:cNvPr id="10" name="Picture 9" descr="Red hat">
              <a:extLst>
                <a:ext uri="{FF2B5EF4-FFF2-40B4-BE49-F238E27FC236}">
                  <a16:creationId xmlns:a16="http://schemas.microsoft.com/office/drawing/2014/main" id="{CCDEA279-1B9D-DE4C-B579-81C3F2BCFB20}"/>
                </a:ext>
              </a:extLst>
            </p:cNvPr>
            <p:cNvPicPr>
              <a:picLocks noChangeAspect="1"/>
            </p:cNvPicPr>
            <p:nvPr/>
          </p:nvPicPr>
          <p:blipFill rotWithShape="1">
            <a:blip r:embed="rId6"/>
            <a:srcRect t="-1" b="19584"/>
            <a:stretch/>
          </p:blipFill>
          <p:spPr>
            <a:xfrm>
              <a:off x="5922989" y="1465622"/>
              <a:ext cx="1029644" cy="828000"/>
            </a:xfrm>
            <a:prstGeom prst="rect">
              <a:avLst/>
            </a:prstGeom>
          </p:spPr>
        </p:pic>
        <p:sp>
          <p:nvSpPr>
            <p:cNvPr id="17" name="Rectangle 16">
              <a:extLst>
                <a:ext uri="{FF2B5EF4-FFF2-40B4-BE49-F238E27FC236}">
                  <a16:creationId xmlns:a16="http://schemas.microsoft.com/office/drawing/2014/main" id="{2618BD0D-49C8-D44B-B924-48802B848419}"/>
                </a:ext>
              </a:extLst>
            </p:cNvPr>
            <p:cNvSpPr/>
            <p:nvPr/>
          </p:nvSpPr>
          <p:spPr>
            <a:xfrm>
              <a:off x="5922989" y="1465622"/>
              <a:ext cx="2881798" cy="14588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Rectangle 17">
            <a:extLst>
              <a:ext uri="{FF2B5EF4-FFF2-40B4-BE49-F238E27FC236}">
                <a16:creationId xmlns:a16="http://schemas.microsoft.com/office/drawing/2014/main" id="{35554AA3-7A5A-B444-9DF7-EFF0725EB071}"/>
              </a:ext>
            </a:extLst>
          </p:cNvPr>
          <p:cNvSpPr/>
          <p:nvPr/>
        </p:nvSpPr>
        <p:spPr>
          <a:xfrm>
            <a:off x="2759548" y="4681589"/>
            <a:ext cx="2881798" cy="14588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62D068B-3A01-C24D-9EE1-AFE57F359AB8}"/>
              </a:ext>
            </a:extLst>
          </p:cNvPr>
          <p:cNvSpPr/>
          <p:nvPr/>
        </p:nvSpPr>
        <p:spPr>
          <a:xfrm>
            <a:off x="5922989" y="3052980"/>
            <a:ext cx="2881798" cy="14588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4EA3603B-8066-D347-9EF5-97C4B0B38AC6}"/>
              </a:ext>
            </a:extLst>
          </p:cNvPr>
          <p:cNvGrpSpPr/>
          <p:nvPr/>
        </p:nvGrpSpPr>
        <p:grpSpPr>
          <a:xfrm>
            <a:off x="2766647" y="1344990"/>
            <a:ext cx="2993924" cy="1543962"/>
            <a:chOff x="2766647" y="3060205"/>
            <a:chExt cx="2993924" cy="1543962"/>
          </a:xfrm>
        </p:grpSpPr>
        <p:sp>
          <p:nvSpPr>
            <p:cNvPr id="5" name="TextBox 4">
              <a:extLst>
                <a:ext uri="{FF2B5EF4-FFF2-40B4-BE49-F238E27FC236}">
                  <a16:creationId xmlns:a16="http://schemas.microsoft.com/office/drawing/2014/main" id="{D74AA1FD-ECAA-6E4C-A791-C4C166921333}"/>
                </a:ext>
              </a:extLst>
            </p:cNvPr>
            <p:cNvSpPr txBox="1"/>
            <p:nvPr/>
          </p:nvSpPr>
          <p:spPr>
            <a:xfrm>
              <a:off x="2766648" y="3429000"/>
              <a:ext cx="2993923" cy="1077218"/>
            </a:xfrm>
            <a:prstGeom prst="rect">
              <a:avLst/>
            </a:prstGeom>
            <a:noFill/>
          </p:spPr>
          <p:txBody>
            <a:bodyPr wrap="square" rtlCol="0">
              <a:spAutoFit/>
            </a:bodyPr>
            <a:lstStyle/>
            <a:p>
              <a:r>
                <a:rPr lang="en-US" sz="1600" dirty="0">
                  <a:latin typeface="Microsoft Sans Serif" panose="020B0604020202020204" pitchFamily="34" charset="0"/>
                  <a:cs typeface="Microsoft Sans Serif" panose="020B0604020202020204" pitchFamily="34" charset="0"/>
                </a:rPr>
                <a:t>                    Black Hat</a:t>
              </a:r>
            </a:p>
            <a:p>
              <a:endParaRPr lang="en-US" sz="1600" dirty="0">
                <a:latin typeface="Microsoft Sans Serif" panose="020B0604020202020204" pitchFamily="34" charset="0"/>
                <a:cs typeface="Microsoft Sans Serif" panose="020B0604020202020204" pitchFamily="34" charset="0"/>
              </a:endParaRPr>
            </a:p>
            <a:p>
              <a:r>
                <a:rPr lang="en-US" sz="1600" dirty="0">
                  <a:latin typeface="Microsoft Sans Serif" panose="020B0604020202020204" pitchFamily="34" charset="0"/>
                  <a:cs typeface="Microsoft Sans Serif" panose="020B0604020202020204" pitchFamily="34" charset="0"/>
                </a:rPr>
                <a:t>Difficulties, potential problems, why something may not work</a:t>
              </a:r>
            </a:p>
          </p:txBody>
        </p:sp>
        <p:pic>
          <p:nvPicPr>
            <p:cNvPr id="13" name="Picture 12" descr="Black Hat">
              <a:extLst>
                <a:ext uri="{FF2B5EF4-FFF2-40B4-BE49-F238E27FC236}">
                  <a16:creationId xmlns:a16="http://schemas.microsoft.com/office/drawing/2014/main" id="{AFE85C34-347F-F749-8F34-259CD2A78C92}"/>
                </a:ext>
              </a:extLst>
            </p:cNvPr>
            <p:cNvPicPr>
              <a:picLocks noChangeAspect="1"/>
            </p:cNvPicPr>
            <p:nvPr/>
          </p:nvPicPr>
          <p:blipFill rotWithShape="1">
            <a:blip r:embed="rId7"/>
            <a:srcRect t="-3435" b="17720"/>
            <a:stretch/>
          </p:blipFill>
          <p:spPr>
            <a:xfrm>
              <a:off x="2830672" y="3060205"/>
              <a:ext cx="1077219" cy="864000"/>
            </a:xfrm>
            <a:prstGeom prst="rect">
              <a:avLst/>
            </a:prstGeom>
          </p:spPr>
        </p:pic>
        <p:sp>
          <p:nvSpPr>
            <p:cNvPr id="20" name="Rectangle 19">
              <a:extLst>
                <a:ext uri="{FF2B5EF4-FFF2-40B4-BE49-F238E27FC236}">
                  <a16:creationId xmlns:a16="http://schemas.microsoft.com/office/drawing/2014/main" id="{D65116F6-22EC-024B-ACAB-32DC943297B6}"/>
                </a:ext>
              </a:extLst>
            </p:cNvPr>
            <p:cNvSpPr/>
            <p:nvPr/>
          </p:nvSpPr>
          <p:spPr>
            <a:xfrm>
              <a:off x="2766647" y="3145276"/>
              <a:ext cx="2881798" cy="14588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5B624309-A2F1-9440-8DBB-459DC00E6F16}"/>
              </a:ext>
            </a:extLst>
          </p:cNvPr>
          <p:cNvGrpSpPr/>
          <p:nvPr/>
        </p:nvGrpSpPr>
        <p:grpSpPr>
          <a:xfrm>
            <a:off x="5915890" y="1374720"/>
            <a:ext cx="3001022" cy="1514232"/>
            <a:chOff x="2759548" y="1446744"/>
            <a:chExt cx="3001022" cy="1514232"/>
          </a:xfrm>
        </p:grpSpPr>
        <p:sp>
          <p:nvSpPr>
            <p:cNvPr id="3" name="TextBox 2">
              <a:extLst>
                <a:ext uri="{FF2B5EF4-FFF2-40B4-BE49-F238E27FC236}">
                  <a16:creationId xmlns:a16="http://schemas.microsoft.com/office/drawing/2014/main" id="{6E39827D-29E2-BD46-8FF2-8B4E412F9462}"/>
                </a:ext>
              </a:extLst>
            </p:cNvPr>
            <p:cNvSpPr txBox="1"/>
            <p:nvPr/>
          </p:nvSpPr>
          <p:spPr>
            <a:xfrm>
              <a:off x="2766647" y="1883758"/>
              <a:ext cx="2993923" cy="1077218"/>
            </a:xfrm>
            <a:prstGeom prst="rect">
              <a:avLst/>
            </a:prstGeom>
            <a:noFill/>
          </p:spPr>
          <p:txBody>
            <a:bodyPr wrap="square" rtlCol="0">
              <a:spAutoFit/>
            </a:bodyPr>
            <a:lstStyle/>
            <a:p>
              <a:r>
                <a:rPr lang="en-US" sz="1600" dirty="0">
                  <a:latin typeface="Microsoft Sans Serif" panose="020B0604020202020204" pitchFamily="34" charset="0"/>
                  <a:cs typeface="Microsoft Sans Serif" panose="020B0604020202020204" pitchFamily="34" charset="0"/>
                </a:rPr>
                <a:t>                  White Hat</a:t>
              </a:r>
            </a:p>
            <a:p>
              <a:endParaRPr lang="en-US" sz="1600" dirty="0">
                <a:latin typeface="Microsoft Sans Serif" panose="020B0604020202020204" pitchFamily="34" charset="0"/>
                <a:cs typeface="Microsoft Sans Serif" panose="020B0604020202020204" pitchFamily="34" charset="0"/>
              </a:endParaRPr>
            </a:p>
            <a:p>
              <a:r>
                <a:rPr lang="en-US" sz="1600" dirty="0">
                  <a:latin typeface="Microsoft Sans Serif" panose="020B0604020202020204" pitchFamily="34" charset="0"/>
                  <a:cs typeface="Microsoft Sans Serif" panose="020B0604020202020204" pitchFamily="34" charset="0"/>
                </a:rPr>
                <a:t>Data, facts, information known or needed</a:t>
              </a:r>
            </a:p>
          </p:txBody>
        </p:sp>
        <p:pic>
          <p:nvPicPr>
            <p:cNvPr id="12" name="Picture 11" descr="White Hat">
              <a:extLst>
                <a:ext uri="{FF2B5EF4-FFF2-40B4-BE49-F238E27FC236}">
                  <a16:creationId xmlns:a16="http://schemas.microsoft.com/office/drawing/2014/main" id="{B4618680-07C9-8A4C-BB0E-8674E0FAADA6}"/>
                </a:ext>
              </a:extLst>
            </p:cNvPr>
            <p:cNvPicPr>
              <a:picLocks noChangeAspect="1"/>
            </p:cNvPicPr>
            <p:nvPr/>
          </p:nvPicPr>
          <p:blipFill>
            <a:blip r:embed="rId8"/>
            <a:stretch>
              <a:fillRect/>
            </a:stretch>
          </p:blipFill>
          <p:spPr>
            <a:xfrm>
              <a:off x="2914131" y="1446744"/>
              <a:ext cx="910303" cy="951680"/>
            </a:xfrm>
            <a:prstGeom prst="rect">
              <a:avLst/>
            </a:prstGeom>
          </p:spPr>
        </p:pic>
        <p:sp>
          <p:nvSpPr>
            <p:cNvPr id="21" name="Rectangle 20">
              <a:extLst>
                <a:ext uri="{FF2B5EF4-FFF2-40B4-BE49-F238E27FC236}">
                  <a16:creationId xmlns:a16="http://schemas.microsoft.com/office/drawing/2014/main" id="{2B974C99-D6DA-5745-A58F-839C01413F0B}"/>
                </a:ext>
              </a:extLst>
            </p:cNvPr>
            <p:cNvSpPr/>
            <p:nvPr/>
          </p:nvSpPr>
          <p:spPr>
            <a:xfrm>
              <a:off x="2759548" y="1483204"/>
              <a:ext cx="2881798" cy="14588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21">
            <a:extLst>
              <a:ext uri="{FF2B5EF4-FFF2-40B4-BE49-F238E27FC236}">
                <a16:creationId xmlns:a16="http://schemas.microsoft.com/office/drawing/2014/main" id="{AEA05BDB-5C0A-3E40-933B-2FD26D9FEF74}"/>
              </a:ext>
            </a:extLst>
          </p:cNvPr>
          <p:cNvSpPr/>
          <p:nvPr/>
        </p:nvSpPr>
        <p:spPr>
          <a:xfrm>
            <a:off x="5926668" y="4681589"/>
            <a:ext cx="2881798" cy="14588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2054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71596-3217-2441-A007-94B5C8494043}"/>
              </a:ext>
            </a:extLst>
          </p:cNvPr>
          <p:cNvSpPr>
            <a:spLocks noGrp="1"/>
          </p:cNvSpPr>
          <p:nvPr>
            <p:ph type="title"/>
          </p:nvPr>
        </p:nvSpPr>
        <p:spPr/>
        <p:txBody>
          <a:bodyPr>
            <a:normAutofit/>
          </a:bodyPr>
          <a:lstStyle/>
          <a:p>
            <a:pPr lvl="0"/>
            <a:r>
              <a:rPr lang="en-GB" sz="4400" kern="1200" dirty="0">
                <a:solidFill>
                  <a:srgbClr val="0070C0"/>
                </a:solidFill>
                <a:effectLst/>
                <a:latin typeface="Microsoft Sans Serif" panose="020B0604020202020204" pitchFamily="34" charset="0"/>
                <a:cs typeface="Microsoft Sans Serif" panose="020B0604020202020204" pitchFamily="34" charset="0"/>
              </a:rPr>
              <a:t>Themes for discussion</a:t>
            </a:r>
          </a:p>
        </p:txBody>
      </p:sp>
      <p:graphicFrame>
        <p:nvGraphicFramePr>
          <p:cNvPr id="3" name="Table 2">
            <a:extLst>
              <a:ext uri="{FF2B5EF4-FFF2-40B4-BE49-F238E27FC236}">
                <a16:creationId xmlns:a16="http://schemas.microsoft.com/office/drawing/2014/main" id="{8ABD6CF3-6DAA-2242-AA72-1DB91881AE94}"/>
              </a:ext>
            </a:extLst>
          </p:cNvPr>
          <p:cNvGraphicFramePr>
            <a:graphicFrameLocks noGrp="1"/>
          </p:cNvGraphicFramePr>
          <p:nvPr>
            <p:extLst>
              <p:ext uri="{D42A27DB-BD31-4B8C-83A1-F6EECF244321}">
                <p14:modId xmlns:p14="http://schemas.microsoft.com/office/powerpoint/2010/main" val="3048862355"/>
              </p:ext>
            </p:extLst>
          </p:nvPr>
        </p:nvGraphicFramePr>
        <p:xfrm>
          <a:off x="1256741" y="2038800"/>
          <a:ext cx="7827298" cy="2560320"/>
        </p:xfrm>
        <a:graphic>
          <a:graphicData uri="http://schemas.openxmlformats.org/drawingml/2006/table">
            <a:tbl>
              <a:tblPr firstRow="1" bandRow="1">
                <a:tableStyleId>{5C22544A-7EE6-4342-B048-85BDC9FD1C3A}</a:tableStyleId>
              </a:tblPr>
              <a:tblGrid>
                <a:gridCol w="1471768">
                  <a:extLst>
                    <a:ext uri="{9D8B030D-6E8A-4147-A177-3AD203B41FA5}">
                      <a16:colId xmlns:a16="http://schemas.microsoft.com/office/drawing/2014/main" val="3893071585"/>
                    </a:ext>
                  </a:extLst>
                </a:gridCol>
                <a:gridCol w="6355530">
                  <a:extLst>
                    <a:ext uri="{9D8B030D-6E8A-4147-A177-3AD203B41FA5}">
                      <a16:colId xmlns:a16="http://schemas.microsoft.com/office/drawing/2014/main" val="1264192341"/>
                    </a:ext>
                  </a:extLst>
                </a:gridCol>
              </a:tblGrid>
              <a:tr h="370840">
                <a:tc>
                  <a:txBody>
                    <a:bodyPr/>
                    <a:lstStyle/>
                    <a:p>
                      <a:r>
                        <a:rPr lang="en-GB" sz="2400" dirty="0">
                          <a:solidFill>
                            <a:schemeClr val="tx1"/>
                          </a:solidFill>
                        </a:rPr>
                        <a:t>Tables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en-GB" sz="2400" dirty="0">
                          <a:solidFill>
                            <a:schemeClr val="tx1"/>
                          </a:solidFill>
                        </a:rPr>
                        <a:t>Discussion theme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144633996"/>
                  </a:ext>
                </a:extLst>
              </a:tr>
              <a:tr h="370840">
                <a:tc>
                  <a:txBody>
                    <a:bodyPr/>
                    <a:lstStyle/>
                    <a:p>
                      <a:r>
                        <a:rPr lang="en-GB" sz="2400" dirty="0"/>
                        <a:t>1 and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latin typeface="Microsoft Sans Serif" panose="020B0604020202020204" pitchFamily="34" charset="0"/>
                          <a:cs typeface="Microsoft Sans Serif" panose="020B0604020202020204" pitchFamily="34" charset="0"/>
                        </a:rPr>
                        <a:t>Disability / GISO balance when considering personal identities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7304267"/>
                  </a:ext>
                </a:extLst>
              </a:tr>
              <a:tr h="370840">
                <a:tc>
                  <a:txBody>
                    <a:bodyPr/>
                    <a:lstStyle/>
                    <a:p>
                      <a:r>
                        <a:rPr lang="en-GB" sz="2400" dirty="0"/>
                        <a:t>2 and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latin typeface="Microsoft Sans Serif" panose="020B0604020202020204" pitchFamily="34" charset="0"/>
                          <a:cs typeface="Microsoft Sans Serif" panose="020B0604020202020204" pitchFamily="34" charset="0"/>
                        </a:rPr>
                        <a:t>Social acceptability including hierarchies of acceptability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8750378"/>
                  </a:ext>
                </a:extLst>
              </a:tr>
              <a:tr h="370840">
                <a:tc>
                  <a:txBody>
                    <a:bodyPr/>
                    <a:lstStyle/>
                    <a:p>
                      <a:r>
                        <a:rPr lang="en-GB" sz="2400" dirty="0"/>
                        <a:t>3 and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latin typeface="Microsoft Sans Serif" panose="020B0604020202020204" pitchFamily="34" charset="0"/>
                          <a:cs typeface="Microsoft Sans Serif" panose="020B0604020202020204" pitchFamily="34" charset="0"/>
                        </a:rPr>
                        <a:t>Friendship groups and peer pressure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7325782"/>
                  </a:ext>
                </a:extLst>
              </a:tr>
            </a:tbl>
          </a:graphicData>
        </a:graphic>
      </p:graphicFrame>
    </p:spTree>
    <p:extLst>
      <p:ext uri="{BB962C8B-B14F-4D97-AF65-F5344CB8AC3E}">
        <p14:creationId xmlns:p14="http://schemas.microsoft.com/office/powerpoint/2010/main" val="1749032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71596-3217-2441-A007-94B5C8494043}"/>
              </a:ext>
            </a:extLst>
          </p:cNvPr>
          <p:cNvSpPr>
            <a:spLocks noGrp="1"/>
          </p:cNvSpPr>
          <p:nvPr>
            <p:ph type="title"/>
          </p:nvPr>
        </p:nvSpPr>
        <p:spPr/>
        <p:txBody>
          <a:bodyPr>
            <a:normAutofit/>
          </a:bodyPr>
          <a:lstStyle/>
          <a:p>
            <a:pPr lvl="0"/>
            <a:r>
              <a:rPr lang="en-GB" sz="4400" kern="1200" dirty="0">
                <a:solidFill>
                  <a:srgbClr val="0070C0"/>
                </a:solidFill>
                <a:effectLst/>
                <a:latin typeface="Microsoft Sans Serif" panose="020B0604020202020204" pitchFamily="34" charset="0"/>
                <a:cs typeface="Microsoft Sans Serif" panose="020B0604020202020204" pitchFamily="34" charset="0"/>
              </a:rPr>
              <a:t>Considerations</a:t>
            </a:r>
          </a:p>
        </p:txBody>
      </p:sp>
      <p:sp>
        <p:nvSpPr>
          <p:cNvPr id="4" name="Content Placeholder 3">
            <a:extLst>
              <a:ext uri="{FF2B5EF4-FFF2-40B4-BE49-F238E27FC236}">
                <a16:creationId xmlns:a16="http://schemas.microsoft.com/office/drawing/2014/main" id="{B7AE9945-D158-BA4A-AEB5-CA7829C74AE2}"/>
              </a:ext>
            </a:extLst>
          </p:cNvPr>
          <p:cNvSpPr>
            <a:spLocks noGrp="1"/>
          </p:cNvSpPr>
          <p:nvPr>
            <p:ph idx="1"/>
          </p:nvPr>
        </p:nvSpPr>
        <p:spPr/>
        <p:txBody>
          <a:bodyPr>
            <a:normAutofit/>
          </a:bodyPr>
          <a:lstStyle/>
          <a:p>
            <a:r>
              <a:rPr lang="en-GB" sz="2800" dirty="0">
                <a:latin typeface="Microsoft Sans Serif" panose="020B0604020202020204" pitchFamily="34" charset="0"/>
                <a:cs typeface="Microsoft Sans Serif" panose="020B0604020202020204" pitchFamily="34" charset="0"/>
              </a:rPr>
              <a:t>What barriers did you notice?</a:t>
            </a:r>
          </a:p>
          <a:p>
            <a:r>
              <a:rPr lang="en-GB" sz="2800" dirty="0">
                <a:latin typeface="Microsoft Sans Serif" panose="020B0604020202020204" pitchFamily="34" charset="0"/>
                <a:cs typeface="Microsoft Sans Serif" panose="020B0604020202020204" pitchFamily="34" charset="0"/>
              </a:rPr>
              <a:t>What questions does this pose for society?</a:t>
            </a:r>
          </a:p>
          <a:p>
            <a:r>
              <a:rPr lang="en-GB" sz="2800" dirty="0">
                <a:latin typeface="Microsoft Sans Serif" panose="020B0604020202020204" pitchFamily="34" charset="0"/>
                <a:cs typeface="Microsoft Sans Serif" panose="020B0604020202020204" pitchFamily="34" charset="0"/>
              </a:rPr>
              <a:t>What actions do we need to take as a society?</a:t>
            </a:r>
          </a:p>
          <a:p>
            <a:endParaRPr lang="en-GB" sz="2800" dirty="0">
              <a:latin typeface="Microsoft Sans Serif" panose="020B0604020202020204" pitchFamily="34" charset="0"/>
              <a:cs typeface="Microsoft Sans Serif" panose="020B0604020202020204" pitchFamily="34" charset="0"/>
            </a:endParaRPr>
          </a:p>
          <a:p>
            <a:pPr marL="0" indent="0">
              <a:buNone/>
            </a:pPr>
            <a:r>
              <a:rPr lang="en-GB" sz="2800" dirty="0">
                <a:latin typeface="Microsoft Sans Serif" panose="020B0604020202020204" pitchFamily="34" charset="0"/>
                <a:cs typeface="Microsoft Sans Serif" panose="020B0604020202020204" pitchFamily="34" charset="0"/>
              </a:rPr>
              <a:t>Personal experience or observation</a:t>
            </a:r>
          </a:p>
        </p:txBody>
      </p:sp>
    </p:spTree>
    <p:extLst>
      <p:ext uri="{BB962C8B-B14F-4D97-AF65-F5344CB8AC3E}">
        <p14:creationId xmlns:p14="http://schemas.microsoft.com/office/powerpoint/2010/main" val="46020034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{4DB9B521-C1FE-B94F-929F-EFC7D38303B9}tf10001060</Template>
  <TotalTime>1260</TotalTime>
  <Words>715</Words>
  <Application>Microsoft Macintosh PowerPoint</Application>
  <PresentationFormat>Widescreen</PresentationFormat>
  <Paragraphs>130</Paragraphs>
  <Slides>11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Century Gothic</vt:lpstr>
      <vt:lpstr>Microsoft Sans Serif</vt:lpstr>
      <vt:lpstr>Trebuchet MS</vt:lpstr>
      <vt:lpstr>Wingdings 3</vt:lpstr>
      <vt:lpstr>Facet</vt:lpstr>
      <vt:lpstr>The Disability-LGBTQ+ intersection: challenging stigma and misconceptions</vt:lpstr>
      <vt:lpstr>Welcome</vt:lpstr>
      <vt:lpstr>Introductions and agreements</vt:lpstr>
      <vt:lpstr>Icebreaker</vt:lpstr>
      <vt:lpstr>PowerPoint Presentation</vt:lpstr>
      <vt:lpstr>PowerPoint Presentation</vt:lpstr>
      <vt:lpstr>6 thinking hats</vt:lpstr>
      <vt:lpstr>Themes for discussion</vt:lpstr>
      <vt:lpstr>Considerations</vt:lpstr>
      <vt:lpstr>Q&amp;A</vt:lpstr>
      <vt:lpstr>Thank you from the Embed consortium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Disability-LGBTQ+ intersection: challenging stigma and misconceptions</dc:title>
  <dc:creator>Sarah Simcoe</dc:creator>
  <cp:lastModifiedBy>Sarah Simcoe</cp:lastModifiedBy>
  <cp:revision>28</cp:revision>
  <dcterms:created xsi:type="dcterms:W3CDTF">2019-06-13T16:57:44Z</dcterms:created>
  <dcterms:modified xsi:type="dcterms:W3CDTF">2019-06-27T12:54:32Z</dcterms:modified>
</cp:coreProperties>
</file>