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71" r:id="rId4"/>
    <p:sldId id="261" r:id="rId5"/>
    <p:sldId id="289" r:id="rId6"/>
    <p:sldId id="274" r:id="rId7"/>
    <p:sldId id="291" r:id="rId8"/>
    <p:sldId id="272" r:id="rId9"/>
    <p:sldId id="259" r:id="rId10"/>
    <p:sldId id="273" r:id="rId11"/>
    <p:sldId id="283" r:id="rId12"/>
    <p:sldId id="284" r:id="rId13"/>
    <p:sldId id="285" r:id="rId14"/>
    <p:sldId id="286" r:id="rId15"/>
    <p:sldId id="287" r:id="rId16"/>
    <p:sldId id="278" r:id="rId17"/>
    <p:sldId id="290" r:id="rId18"/>
    <p:sldId id="268" r:id="rId19"/>
    <p:sldId id="281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70C"/>
    <a:srgbClr val="D24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759" autoAdjust="0"/>
  </p:normalViewPr>
  <p:slideViewPr>
    <p:cSldViewPr>
      <p:cViewPr varScale="1">
        <p:scale>
          <a:sx n="78" d="100"/>
          <a:sy n="78" d="100"/>
        </p:scale>
        <p:origin x="-25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notesViewPr>
    <p:cSldViewPr>
      <p:cViewPr>
        <p:scale>
          <a:sx n="66" d="100"/>
          <a:sy n="66" d="100"/>
        </p:scale>
        <p:origin x="-263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2F5AF-17BF-44BB-809C-43D58F6B339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C1EED7-1330-41ED-86BD-DC848CBA540B}">
      <dgm:prSet phldrT="[Text]" custT="1"/>
      <dgm:spPr/>
      <dgm:t>
        <a:bodyPr/>
        <a:lstStyle/>
        <a:p>
          <a:r>
            <a:rPr lang="en-GB" sz="1600" dirty="0" smtClean="0"/>
            <a:t>Self awareness</a:t>
          </a:r>
          <a:endParaRPr lang="en-GB" sz="1600" dirty="0"/>
        </a:p>
      </dgm:t>
    </dgm:pt>
    <dgm:pt modelId="{6BDE2A3E-78DE-4D2A-B1FC-4C2B1807AB49}" type="parTrans" cxnId="{725C7C5C-671F-4FAE-A99A-3B9F68015469}">
      <dgm:prSet/>
      <dgm:spPr/>
      <dgm:t>
        <a:bodyPr/>
        <a:lstStyle/>
        <a:p>
          <a:endParaRPr lang="en-GB"/>
        </a:p>
      </dgm:t>
    </dgm:pt>
    <dgm:pt modelId="{A628B982-B5EB-4801-982D-70C2F81BE168}" type="sibTrans" cxnId="{725C7C5C-671F-4FAE-A99A-3B9F68015469}">
      <dgm:prSet/>
      <dgm:spPr/>
      <dgm:t>
        <a:bodyPr/>
        <a:lstStyle/>
        <a:p>
          <a:endParaRPr lang="en-GB"/>
        </a:p>
      </dgm:t>
    </dgm:pt>
    <dgm:pt modelId="{9DE3F107-4F5E-4754-B993-1F77D2C2EE6B}">
      <dgm:prSet phldrT="[Text]" custT="1"/>
      <dgm:spPr/>
      <dgm:t>
        <a:bodyPr/>
        <a:lstStyle/>
        <a:p>
          <a:r>
            <a:rPr lang="en-GB" sz="1600" dirty="0" smtClean="0"/>
            <a:t>Managing people</a:t>
          </a:r>
          <a:endParaRPr lang="en-GB" sz="1600" dirty="0"/>
        </a:p>
      </dgm:t>
    </dgm:pt>
    <dgm:pt modelId="{11D7FFA8-9A9B-43F6-88C0-3BE954B3C0D0}" type="parTrans" cxnId="{A7814144-4E97-483C-A57D-510F2D0C853C}">
      <dgm:prSet/>
      <dgm:spPr/>
      <dgm:t>
        <a:bodyPr/>
        <a:lstStyle/>
        <a:p>
          <a:endParaRPr lang="en-GB"/>
        </a:p>
      </dgm:t>
    </dgm:pt>
    <dgm:pt modelId="{421296A3-424E-4118-B1AA-DE86CA249867}" type="sibTrans" cxnId="{A7814144-4E97-483C-A57D-510F2D0C853C}">
      <dgm:prSet/>
      <dgm:spPr/>
      <dgm:t>
        <a:bodyPr/>
        <a:lstStyle/>
        <a:p>
          <a:endParaRPr lang="en-GB"/>
        </a:p>
      </dgm:t>
    </dgm:pt>
    <dgm:pt modelId="{F75A9545-858E-472C-8AD2-7C578AC925BF}">
      <dgm:prSet phldrT="[Text]" custT="1"/>
      <dgm:spPr/>
      <dgm:t>
        <a:bodyPr/>
        <a:lstStyle/>
        <a:p>
          <a:r>
            <a:rPr lang="en-GB" sz="1600" dirty="0" smtClean="0"/>
            <a:t>Innovation and flexibility</a:t>
          </a:r>
          <a:endParaRPr lang="en-GB" sz="1600" dirty="0"/>
        </a:p>
      </dgm:t>
    </dgm:pt>
    <dgm:pt modelId="{649B7179-E996-4D9F-A8D3-9E7A61105BD5}" type="parTrans" cxnId="{C67F1065-4BA7-4F3C-89CB-0D6FF6FED2BE}">
      <dgm:prSet/>
      <dgm:spPr/>
      <dgm:t>
        <a:bodyPr/>
        <a:lstStyle/>
        <a:p>
          <a:endParaRPr lang="en-GB"/>
        </a:p>
      </dgm:t>
    </dgm:pt>
    <dgm:pt modelId="{16724CD7-8F54-4BB5-8866-00765458E8C9}" type="sibTrans" cxnId="{C67F1065-4BA7-4F3C-89CB-0D6FF6FED2BE}">
      <dgm:prSet/>
      <dgm:spPr/>
      <dgm:t>
        <a:bodyPr/>
        <a:lstStyle/>
        <a:p>
          <a:endParaRPr lang="en-GB"/>
        </a:p>
      </dgm:t>
    </dgm:pt>
    <dgm:pt modelId="{FF3297E8-B5DB-4F09-880F-1DA38A9FF6F6}">
      <dgm:prSet phldrT="[Text]" custT="1"/>
      <dgm:spPr/>
      <dgm:t>
        <a:bodyPr/>
        <a:lstStyle/>
        <a:p>
          <a:r>
            <a:rPr lang="en-GB" sz="1600" dirty="0" smtClean="0"/>
            <a:t>Dealing with challenges</a:t>
          </a:r>
          <a:endParaRPr lang="en-GB" sz="1600" dirty="0"/>
        </a:p>
      </dgm:t>
    </dgm:pt>
    <dgm:pt modelId="{28244C2D-B485-42EA-BFEA-6F4B1668FB7F}" type="parTrans" cxnId="{7896AE7B-D82B-4D77-8E7D-863E885DF229}">
      <dgm:prSet/>
      <dgm:spPr/>
      <dgm:t>
        <a:bodyPr/>
        <a:lstStyle/>
        <a:p>
          <a:endParaRPr lang="en-GB"/>
        </a:p>
      </dgm:t>
    </dgm:pt>
    <dgm:pt modelId="{BD4CD409-6F96-4B36-BB0B-B750E61BB39B}" type="sibTrans" cxnId="{7896AE7B-D82B-4D77-8E7D-863E885DF229}">
      <dgm:prSet/>
      <dgm:spPr/>
      <dgm:t>
        <a:bodyPr/>
        <a:lstStyle/>
        <a:p>
          <a:endParaRPr lang="en-GB"/>
        </a:p>
      </dgm:t>
    </dgm:pt>
    <dgm:pt modelId="{E20EAB4E-49FC-4EA0-9B1E-F64BE14B91DA}">
      <dgm:prSet phldrT="[Text]" custT="1"/>
      <dgm:spPr/>
      <dgm:t>
        <a:bodyPr/>
        <a:lstStyle/>
        <a:p>
          <a:r>
            <a:rPr lang="en-GB" sz="1600" dirty="0" smtClean="0"/>
            <a:t>Resilience</a:t>
          </a:r>
          <a:endParaRPr lang="en-GB" sz="1600" dirty="0"/>
        </a:p>
      </dgm:t>
    </dgm:pt>
    <dgm:pt modelId="{247BE4BA-78C3-4EB7-AB43-3F35B26478DD}" type="parTrans" cxnId="{97DC6D3B-A20F-42F5-820E-6D84CF0987CD}">
      <dgm:prSet/>
      <dgm:spPr/>
      <dgm:t>
        <a:bodyPr/>
        <a:lstStyle/>
        <a:p>
          <a:endParaRPr lang="en-GB"/>
        </a:p>
      </dgm:t>
    </dgm:pt>
    <dgm:pt modelId="{885A6441-4871-4639-993C-2733DDB19EE9}" type="sibTrans" cxnId="{97DC6D3B-A20F-42F5-820E-6D84CF0987CD}">
      <dgm:prSet/>
      <dgm:spPr/>
      <dgm:t>
        <a:bodyPr/>
        <a:lstStyle/>
        <a:p>
          <a:endParaRPr lang="en-GB"/>
        </a:p>
      </dgm:t>
    </dgm:pt>
    <dgm:pt modelId="{D58CCC07-2CBA-4F58-BD99-F3DA2626D147}">
      <dgm:prSet phldrT="[Text]" custT="1"/>
      <dgm:spPr/>
      <dgm:t>
        <a:bodyPr/>
        <a:lstStyle/>
        <a:p>
          <a:r>
            <a:rPr lang="en-GB" sz="1600" dirty="0" smtClean="0"/>
            <a:t>Communication skills</a:t>
          </a:r>
          <a:endParaRPr lang="en-GB" sz="1600" dirty="0"/>
        </a:p>
      </dgm:t>
    </dgm:pt>
    <dgm:pt modelId="{8B08DA7A-8E6C-4625-94E6-61D59333D37F}" type="parTrans" cxnId="{A364041E-3298-48E2-B0CE-26B1C5262E8C}">
      <dgm:prSet/>
      <dgm:spPr/>
      <dgm:t>
        <a:bodyPr/>
        <a:lstStyle/>
        <a:p>
          <a:endParaRPr lang="en-GB"/>
        </a:p>
      </dgm:t>
    </dgm:pt>
    <dgm:pt modelId="{10AE4C5E-64FB-4AFB-A9D1-02FE4DD6CF8D}" type="sibTrans" cxnId="{A364041E-3298-48E2-B0CE-26B1C5262E8C}">
      <dgm:prSet/>
      <dgm:spPr/>
      <dgm:t>
        <a:bodyPr/>
        <a:lstStyle/>
        <a:p>
          <a:endParaRPr lang="en-GB"/>
        </a:p>
      </dgm:t>
    </dgm:pt>
    <dgm:pt modelId="{CCEE335D-ABAC-404D-8F6F-C84D07DCD9BC}">
      <dgm:prSet phldrT="[Text]" custT="1"/>
      <dgm:spPr/>
      <dgm:t>
        <a:bodyPr/>
        <a:lstStyle/>
        <a:p>
          <a:r>
            <a:rPr lang="en-GB" sz="1600" dirty="0" smtClean="0"/>
            <a:t>Handling time</a:t>
          </a:r>
          <a:endParaRPr lang="en-GB" sz="1600" dirty="0"/>
        </a:p>
      </dgm:t>
    </dgm:pt>
    <dgm:pt modelId="{03466D9D-AF66-4FD7-8AE6-DA7A5F4CACFA}" type="parTrans" cxnId="{79C874A8-964C-4E6F-8F0F-A99DD1DF7C40}">
      <dgm:prSet/>
      <dgm:spPr/>
      <dgm:t>
        <a:bodyPr/>
        <a:lstStyle/>
        <a:p>
          <a:endParaRPr lang="en-GB"/>
        </a:p>
      </dgm:t>
    </dgm:pt>
    <dgm:pt modelId="{391B600F-1639-4981-85ED-516FD8CF8A78}" type="sibTrans" cxnId="{79C874A8-964C-4E6F-8F0F-A99DD1DF7C40}">
      <dgm:prSet/>
      <dgm:spPr/>
      <dgm:t>
        <a:bodyPr/>
        <a:lstStyle/>
        <a:p>
          <a:endParaRPr lang="en-GB"/>
        </a:p>
      </dgm:t>
    </dgm:pt>
    <dgm:pt modelId="{FDCA7A27-7B14-42BE-9D7B-C93280E2F47B}" type="pres">
      <dgm:prSet presAssocID="{4162F5AF-17BF-44BB-809C-43D58F6B33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5D09D6E-EFCD-44FC-BBE1-076A57825950}" type="pres">
      <dgm:prSet presAssocID="{37C1EED7-1330-41ED-86BD-DC848CBA540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F5D0E6DC-FEBC-4142-B2A3-522DAB9FB9DB}" type="pres">
      <dgm:prSet presAssocID="{9DE3F107-4F5E-4754-B993-1F77D2C2EE6B}" presName="Accent1" presStyleCnt="0"/>
      <dgm:spPr/>
    </dgm:pt>
    <dgm:pt modelId="{620106C1-FB98-4BBB-BE99-F217A6304311}" type="pres">
      <dgm:prSet presAssocID="{9DE3F107-4F5E-4754-B993-1F77D2C2EE6B}" presName="Accent" presStyleLbl="bgShp" presStyleIdx="0" presStyleCnt="6"/>
      <dgm:spPr/>
    </dgm:pt>
    <dgm:pt modelId="{1BF9EC00-328D-4BB5-AF90-17313265DDE0}" type="pres">
      <dgm:prSet presAssocID="{9DE3F107-4F5E-4754-B993-1F77D2C2EE6B}" presName="Child1" presStyleLbl="node1" presStyleIdx="0" presStyleCnt="6" custScaleX="114241" custScaleY="1099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81DE1-083A-46B5-98D2-A1AFF355605D}" type="pres">
      <dgm:prSet presAssocID="{F75A9545-858E-472C-8AD2-7C578AC925BF}" presName="Accent2" presStyleCnt="0"/>
      <dgm:spPr/>
    </dgm:pt>
    <dgm:pt modelId="{4612D821-50B2-4BFD-8256-61548298C4F5}" type="pres">
      <dgm:prSet presAssocID="{F75A9545-858E-472C-8AD2-7C578AC925BF}" presName="Accent" presStyleLbl="bgShp" presStyleIdx="1" presStyleCnt="6"/>
      <dgm:spPr/>
    </dgm:pt>
    <dgm:pt modelId="{0E4989ED-16A4-46DE-B571-4348E54E15C9}" type="pres">
      <dgm:prSet presAssocID="{F75A9545-858E-472C-8AD2-7C578AC925BF}" presName="Child2" presStyleLbl="node1" presStyleIdx="1" presStyleCnt="6" custScaleX="119475" custScaleY="120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F5BF9-7C2E-4BAE-861B-DC2EAC469863}" type="pres">
      <dgm:prSet presAssocID="{FF3297E8-B5DB-4F09-880F-1DA38A9FF6F6}" presName="Accent3" presStyleCnt="0"/>
      <dgm:spPr/>
    </dgm:pt>
    <dgm:pt modelId="{6595EF5E-8A4D-4757-9825-E8AFF7933A60}" type="pres">
      <dgm:prSet presAssocID="{FF3297E8-B5DB-4F09-880F-1DA38A9FF6F6}" presName="Accent" presStyleLbl="bgShp" presStyleIdx="2" presStyleCnt="6"/>
      <dgm:spPr/>
    </dgm:pt>
    <dgm:pt modelId="{CFA83DAF-EE70-4A94-BD47-31C29ADA98B6}" type="pres">
      <dgm:prSet presAssocID="{FF3297E8-B5DB-4F09-880F-1DA38A9FF6F6}" presName="Child3" presStyleLbl="node1" presStyleIdx="2" presStyleCnt="6" custScaleX="120310" custScaleY="104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3EF5A3-B8D7-4F54-A1C0-78DE745D3282}" type="pres">
      <dgm:prSet presAssocID="{E20EAB4E-49FC-4EA0-9B1E-F64BE14B91DA}" presName="Accent4" presStyleCnt="0"/>
      <dgm:spPr/>
    </dgm:pt>
    <dgm:pt modelId="{93EE4551-FE51-4ED8-96AE-ABB8F2276936}" type="pres">
      <dgm:prSet presAssocID="{E20EAB4E-49FC-4EA0-9B1E-F64BE14B91DA}" presName="Accent" presStyleLbl="bgShp" presStyleIdx="3" presStyleCnt="6"/>
      <dgm:spPr/>
    </dgm:pt>
    <dgm:pt modelId="{9D0A6CC8-6FB1-4C9A-BF98-F9CD71F20DAE}" type="pres">
      <dgm:prSet presAssocID="{E20EAB4E-49FC-4EA0-9B1E-F64BE14B91DA}" presName="Child4" presStyleLbl="node1" presStyleIdx="3" presStyleCnt="6" custScaleX="110956" custScaleY="117598" custLinFactNeighborX="-1643" custLinFactNeighborY="1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ECFA0E-4FF7-42F7-8E07-E08BFCF05073}" type="pres">
      <dgm:prSet presAssocID="{D58CCC07-2CBA-4F58-BD99-F3DA2626D147}" presName="Accent5" presStyleCnt="0"/>
      <dgm:spPr/>
    </dgm:pt>
    <dgm:pt modelId="{E6E3BD54-10EC-4F96-8FAA-28BC9AE8C272}" type="pres">
      <dgm:prSet presAssocID="{D58CCC07-2CBA-4F58-BD99-F3DA2626D147}" presName="Accent" presStyleLbl="bgShp" presStyleIdx="4" presStyleCnt="6"/>
      <dgm:spPr/>
    </dgm:pt>
    <dgm:pt modelId="{FA22790D-E0D4-405E-8EEB-EC863A9E1866}" type="pres">
      <dgm:prSet presAssocID="{D58CCC07-2CBA-4F58-BD99-F3DA2626D147}" presName="Child5" presStyleLbl="node1" presStyleIdx="4" presStyleCnt="6" custScaleX="123970" custScaleY="111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1A606-A381-43AA-92D4-8F2976C9923F}" type="pres">
      <dgm:prSet presAssocID="{CCEE335D-ABAC-404D-8F6F-C84D07DCD9BC}" presName="Accent6" presStyleCnt="0"/>
      <dgm:spPr/>
    </dgm:pt>
    <dgm:pt modelId="{370A2FB1-FB72-45AF-8817-FA9EA348F920}" type="pres">
      <dgm:prSet presAssocID="{CCEE335D-ABAC-404D-8F6F-C84D07DCD9BC}" presName="Accent" presStyleLbl="bgShp" presStyleIdx="5" presStyleCnt="6"/>
      <dgm:spPr/>
    </dgm:pt>
    <dgm:pt modelId="{A054ABD1-AF1A-4E94-8AB4-85B5D4DC864A}" type="pres">
      <dgm:prSet presAssocID="{CCEE335D-ABAC-404D-8F6F-C84D07DCD9BC}" presName="Child6" presStyleLbl="node1" presStyleIdx="5" presStyleCnt="6" custScaleX="126032" custScaleY="1168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3CBAB5-F8E0-4CF4-851E-922B5C54E642}" type="presOf" srcId="{D58CCC07-2CBA-4F58-BD99-F3DA2626D147}" destId="{FA22790D-E0D4-405E-8EEB-EC863A9E1866}" srcOrd="0" destOrd="0" presId="urn:microsoft.com/office/officeart/2011/layout/HexagonRadial"/>
    <dgm:cxn modelId="{FACA681B-D7A9-4F51-A668-83C9F6A549DD}" type="presOf" srcId="{E20EAB4E-49FC-4EA0-9B1E-F64BE14B91DA}" destId="{9D0A6CC8-6FB1-4C9A-BF98-F9CD71F20DAE}" srcOrd="0" destOrd="0" presId="urn:microsoft.com/office/officeart/2011/layout/HexagonRadial"/>
    <dgm:cxn modelId="{9FBC9D96-A5C8-49FF-A8AB-2B64A8B77AF7}" type="presOf" srcId="{FF3297E8-B5DB-4F09-880F-1DA38A9FF6F6}" destId="{CFA83DAF-EE70-4A94-BD47-31C29ADA98B6}" srcOrd="0" destOrd="0" presId="urn:microsoft.com/office/officeart/2011/layout/HexagonRadial"/>
    <dgm:cxn modelId="{16C8F3DE-BC6B-40FD-9D04-0A1F8989BA5E}" type="presOf" srcId="{4162F5AF-17BF-44BB-809C-43D58F6B3391}" destId="{FDCA7A27-7B14-42BE-9D7B-C93280E2F47B}" srcOrd="0" destOrd="0" presId="urn:microsoft.com/office/officeart/2011/layout/HexagonRadial"/>
    <dgm:cxn modelId="{7896AE7B-D82B-4D77-8E7D-863E885DF229}" srcId="{37C1EED7-1330-41ED-86BD-DC848CBA540B}" destId="{FF3297E8-B5DB-4F09-880F-1DA38A9FF6F6}" srcOrd="2" destOrd="0" parTransId="{28244C2D-B485-42EA-BFEA-6F4B1668FB7F}" sibTransId="{BD4CD409-6F96-4B36-BB0B-B750E61BB39B}"/>
    <dgm:cxn modelId="{DFC0914E-6D0E-4E29-B6F1-5BE5237EEA61}" type="presOf" srcId="{CCEE335D-ABAC-404D-8F6F-C84D07DCD9BC}" destId="{A054ABD1-AF1A-4E94-8AB4-85B5D4DC864A}" srcOrd="0" destOrd="0" presId="urn:microsoft.com/office/officeart/2011/layout/HexagonRadial"/>
    <dgm:cxn modelId="{1CF91F29-F040-4C6D-BC99-FC29527F6509}" type="presOf" srcId="{9DE3F107-4F5E-4754-B993-1F77D2C2EE6B}" destId="{1BF9EC00-328D-4BB5-AF90-17313265DDE0}" srcOrd="0" destOrd="0" presId="urn:microsoft.com/office/officeart/2011/layout/HexagonRadial"/>
    <dgm:cxn modelId="{B4DF132F-BEDB-4EE8-B364-CE1B60D9C77F}" type="presOf" srcId="{F75A9545-858E-472C-8AD2-7C578AC925BF}" destId="{0E4989ED-16A4-46DE-B571-4348E54E15C9}" srcOrd="0" destOrd="0" presId="urn:microsoft.com/office/officeart/2011/layout/HexagonRadial"/>
    <dgm:cxn modelId="{A7814144-4E97-483C-A57D-510F2D0C853C}" srcId="{37C1EED7-1330-41ED-86BD-DC848CBA540B}" destId="{9DE3F107-4F5E-4754-B993-1F77D2C2EE6B}" srcOrd="0" destOrd="0" parTransId="{11D7FFA8-9A9B-43F6-88C0-3BE954B3C0D0}" sibTransId="{421296A3-424E-4118-B1AA-DE86CA249867}"/>
    <dgm:cxn modelId="{A364041E-3298-48E2-B0CE-26B1C5262E8C}" srcId="{37C1EED7-1330-41ED-86BD-DC848CBA540B}" destId="{D58CCC07-2CBA-4F58-BD99-F3DA2626D147}" srcOrd="4" destOrd="0" parTransId="{8B08DA7A-8E6C-4625-94E6-61D59333D37F}" sibTransId="{10AE4C5E-64FB-4AFB-A9D1-02FE4DD6CF8D}"/>
    <dgm:cxn modelId="{C67F1065-4BA7-4F3C-89CB-0D6FF6FED2BE}" srcId="{37C1EED7-1330-41ED-86BD-DC848CBA540B}" destId="{F75A9545-858E-472C-8AD2-7C578AC925BF}" srcOrd="1" destOrd="0" parTransId="{649B7179-E996-4D9F-A8D3-9E7A61105BD5}" sibTransId="{16724CD7-8F54-4BB5-8866-00765458E8C9}"/>
    <dgm:cxn modelId="{79C874A8-964C-4E6F-8F0F-A99DD1DF7C40}" srcId="{37C1EED7-1330-41ED-86BD-DC848CBA540B}" destId="{CCEE335D-ABAC-404D-8F6F-C84D07DCD9BC}" srcOrd="5" destOrd="0" parTransId="{03466D9D-AF66-4FD7-8AE6-DA7A5F4CACFA}" sibTransId="{391B600F-1639-4981-85ED-516FD8CF8A78}"/>
    <dgm:cxn modelId="{97DC6D3B-A20F-42F5-820E-6D84CF0987CD}" srcId="{37C1EED7-1330-41ED-86BD-DC848CBA540B}" destId="{E20EAB4E-49FC-4EA0-9B1E-F64BE14B91DA}" srcOrd="3" destOrd="0" parTransId="{247BE4BA-78C3-4EB7-AB43-3F35B26478DD}" sibTransId="{885A6441-4871-4639-993C-2733DDB19EE9}"/>
    <dgm:cxn modelId="{725C7C5C-671F-4FAE-A99A-3B9F68015469}" srcId="{4162F5AF-17BF-44BB-809C-43D58F6B3391}" destId="{37C1EED7-1330-41ED-86BD-DC848CBA540B}" srcOrd="0" destOrd="0" parTransId="{6BDE2A3E-78DE-4D2A-B1FC-4C2B1807AB49}" sibTransId="{A628B982-B5EB-4801-982D-70C2F81BE168}"/>
    <dgm:cxn modelId="{362AF795-6C89-45E6-B10C-F0DED90B3A33}" type="presOf" srcId="{37C1EED7-1330-41ED-86BD-DC848CBA540B}" destId="{05D09D6E-EFCD-44FC-BBE1-076A57825950}" srcOrd="0" destOrd="0" presId="urn:microsoft.com/office/officeart/2011/layout/HexagonRadial"/>
    <dgm:cxn modelId="{A37D6839-D7C4-4B13-84D3-985753A31E3F}" type="presParOf" srcId="{FDCA7A27-7B14-42BE-9D7B-C93280E2F47B}" destId="{05D09D6E-EFCD-44FC-BBE1-076A57825950}" srcOrd="0" destOrd="0" presId="urn:microsoft.com/office/officeart/2011/layout/HexagonRadial"/>
    <dgm:cxn modelId="{9172A30F-4A05-45AE-89CD-27373334A5CC}" type="presParOf" srcId="{FDCA7A27-7B14-42BE-9D7B-C93280E2F47B}" destId="{F5D0E6DC-FEBC-4142-B2A3-522DAB9FB9DB}" srcOrd="1" destOrd="0" presId="urn:microsoft.com/office/officeart/2011/layout/HexagonRadial"/>
    <dgm:cxn modelId="{DBFB5AFF-91B0-4458-9864-57FEDB278070}" type="presParOf" srcId="{F5D0E6DC-FEBC-4142-B2A3-522DAB9FB9DB}" destId="{620106C1-FB98-4BBB-BE99-F217A6304311}" srcOrd="0" destOrd="0" presId="urn:microsoft.com/office/officeart/2011/layout/HexagonRadial"/>
    <dgm:cxn modelId="{B4336AE7-A6DA-40BB-86E1-C0472E66F555}" type="presParOf" srcId="{FDCA7A27-7B14-42BE-9D7B-C93280E2F47B}" destId="{1BF9EC00-328D-4BB5-AF90-17313265DDE0}" srcOrd="2" destOrd="0" presId="urn:microsoft.com/office/officeart/2011/layout/HexagonRadial"/>
    <dgm:cxn modelId="{E8EFABF8-8996-48C8-8CB8-E17F8ED1D63E}" type="presParOf" srcId="{FDCA7A27-7B14-42BE-9D7B-C93280E2F47B}" destId="{E6581DE1-083A-46B5-98D2-A1AFF355605D}" srcOrd="3" destOrd="0" presId="urn:microsoft.com/office/officeart/2011/layout/HexagonRadial"/>
    <dgm:cxn modelId="{5E12C278-A101-43A2-8ABD-12D594269CB2}" type="presParOf" srcId="{E6581DE1-083A-46B5-98D2-A1AFF355605D}" destId="{4612D821-50B2-4BFD-8256-61548298C4F5}" srcOrd="0" destOrd="0" presId="urn:microsoft.com/office/officeart/2011/layout/HexagonRadial"/>
    <dgm:cxn modelId="{C24E6E00-F606-4B1F-8444-5B2DB214C089}" type="presParOf" srcId="{FDCA7A27-7B14-42BE-9D7B-C93280E2F47B}" destId="{0E4989ED-16A4-46DE-B571-4348E54E15C9}" srcOrd="4" destOrd="0" presId="urn:microsoft.com/office/officeart/2011/layout/HexagonRadial"/>
    <dgm:cxn modelId="{CCEEC43F-6B1B-4153-8288-16D8CE172ED9}" type="presParOf" srcId="{FDCA7A27-7B14-42BE-9D7B-C93280E2F47B}" destId="{7D5F5BF9-7C2E-4BAE-861B-DC2EAC469863}" srcOrd="5" destOrd="0" presId="urn:microsoft.com/office/officeart/2011/layout/HexagonRadial"/>
    <dgm:cxn modelId="{EEC7F457-7A15-4723-9029-FF54BD6883FB}" type="presParOf" srcId="{7D5F5BF9-7C2E-4BAE-861B-DC2EAC469863}" destId="{6595EF5E-8A4D-4757-9825-E8AFF7933A60}" srcOrd="0" destOrd="0" presId="urn:microsoft.com/office/officeart/2011/layout/HexagonRadial"/>
    <dgm:cxn modelId="{512A38F8-980B-4DE3-BCEA-BA77C712EB19}" type="presParOf" srcId="{FDCA7A27-7B14-42BE-9D7B-C93280E2F47B}" destId="{CFA83DAF-EE70-4A94-BD47-31C29ADA98B6}" srcOrd="6" destOrd="0" presId="urn:microsoft.com/office/officeart/2011/layout/HexagonRadial"/>
    <dgm:cxn modelId="{D72D257C-D73D-419A-B4BA-34EF660A4F1C}" type="presParOf" srcId="{FDCA7A27-7B14-42BE-9D7B-C93280E2F47B}" destId="{F63EF5A3-B8D7-4F54-A1C0-78DE745D3282}" srcOrd="7" destOrd="0" presId="urn:microsoft.com/office/officeart/2011/layout/HexagonRadial"/>
    <dgm:cxn modelId="{46AE86BB-B521-48A6-9560-E7F930E59E2D}" type="presParOf" srcId="{F63EF5A3-B8D7-4F54-A1C0-78DE745D3282}" destId="{93EE4551-FE51-4ED8-96AE-ABB8F2276936}" srcOrd="0" destOrd="0" presId="urn:microsoft.com/office/officeart/2011/layout/HexagonRadial"/>
    <dgm:cxn modelId="{D6B5B5E1-1B7B-4685-9DC4-6C0D3DA5548E}" type="presParOf" srcId="{FDCA7A27-7B14-42BE-9D7B-C93280E2F47B}" destId="{9D0A6CC8-6FB1-4C9A-BF98-F9CD71F20DAE}" srcOrd="8" destOrd="0" presId="urn:microsoft.com/office/officeart/2011/layout/HexagonRadial"/>
    <dgm:cxn modelId="{A93BD325-2716-4E10-96FF-6C2DD7EC0A22}" type="presParOf" srcId="{FDCA7A27-7B14-42BE-9D7B-C93280E2F47B}" destId="{1BECFA0E-4FF7-42F7-8E07-E08BFCF05073}" srcOrd="9" destOrd="0" presId="urn:microsoft.com/office/officeart/2011/layout/HexagonRadial"/>
    <dgm:cxn modelId="{5D34ABF7-DED2-4B9D-A854-F8ECB1D2DEBF}" type="presParOf" srcId="{1BECFA0E-4FF7-42F7-8E07-E08BFCF05073}" destId="{E6E3BD54-10EC-4F96-8FAA-28BC9AE8C272}" srcOrd="0" destOrd="0" presId="urn:microsoft.com/office/officeart/2011/layout/HexagonRadial"/>
    <dgm:cxn modelId="{98CDF647-9241-4888-AB3A-D27D9757F095}" type="presParOf" srcId="{FDCA7A27-7B14-42BE-9D7B-C93280E2F47B}" destId="{FA22790D-E0D4-405E-8EEB-EC863A9E1866}" srcOrd="10" destOrd="0" presId="urn:microsoft.com/office/officeart/2011/layout/HexagonRadial"/>
    <dgm:cxn modelId="{04B7A90F-FDBD-4022-AD11-AF67F02D55E8}" type="presParOf" srcId="{FDCA7A27-7B14-42BE-9D7B-C93280E2F47B}" destId="{D3A1A606-A381-43AA-92D4-8F2976C9923F}" srcOrd="11" destOrd="0" presId="urn:microsoft.com/office/officeart/2011/layout/HexagonRadial"/>
    <dgm:cxn modelId="{B433D170-C204-4306-ACB2-BA2C3087D080}" type="presParOf" srcId="{D3A1A606-A381-43AA-92D4-8F2976C9923F}" destId="{370A2FB1-FB72-45AF-8817-FA9EA348F920}" srcOrd="0" destOrd="0" presId="urn:microsoft.com/office/officeart/2011/layout/HexagonRadial"/>
    <dgm:cxn modelId="{037391AC-28D7-4D59-AEE0-0EB67E222766}" type="presParOf" srcId="{FDCA7A27-7B14-42BE-9D7B-C93280E2F47B}" destId="{A054ABD1-AF1A-4E94-8AB4-85B5D4DC864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09D6E-EFCD-44FC-BBE1-076A57825950}">
      <dsp:nvSpPr>
        <dsp:cNvPr id="0" name=""/>
        <dsp:cNvSpPr/>
      </dsp:nvSpPr>
      <dsp:spPr>
        <a:xfrm>
          <a:off x="3165025" y="1526455"/>
          <a:ext cx="1974147" cy="17077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Self awareness</a:t>
          </a:r>
          <a:endParaRPr lang="en-GB" sz="1600" kern="1200" dirty="0"/>
        </a:p>
      </dsp:txBody>
      <dsp:txXfrm>
        <a:off x="3492169" y="1809448"/>
        <a:ext cx="1319859" cy="1141731"/>
      </dsp:txXfrm>
    </dsp:sp>
    <dsp:sp modelId="{4612D821-50B2-4BFD-8256-61548298C4F5}">
      <dsp:nvSpPr>
        <dsp:cNvPr id="0" name=""/>
        <dsp:cNvSpPr/>
      </dsp:nvSpPr>
      <dsp:spPr>
        <a:xfrm>
          <a:off x="4401221" y="709428"/>
          <a:ext cx="744839" cy="6417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9EC00-328D-4BB5-AF90-17313265DDE0}">
      <dsp:nvSpPr>
        <dsp:cNvPr id="0" name=""/>
        <dsp:cNvSpPr/>
      </dsp:nvSpPr>
      <dsp:spPr>
        <a:xfrm>
          <a:off x="3231677" y="-96435"/>
          <a:ext cx="1848190" cy="153902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Managing people</a:t>
          </a:r>
          <a:endParaRPr lang="en-GB" sz="1600" kern="1200" dirty="0"/>
        </a:p>
      </dsp:txBody>
      <dsp:txXfrm>
        <a:off x="3532260" y="153866"/>
        <a:ext cx="1247024" cy="1038425"/>
      </dsp:txXfrm>
    </dsp:sp>
    <dsp:sp modelId="{6595EF5E-8A4D-4757-9825-E8AFF7933A60}">
      <dsp:nvSpPr>
        <dsp:cNvPr id="0" name=""/>
        <dsp:cNvSpPr/>
      </dsp:nvSpPr>
      <dsp:spPr>
        <a:xfrm>
          <a:off x="5270507" y="1909211"/>
          <a:ext cx="744839" cy="6417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989ED-16A4-46DE-B571-4348E54E15C9}">
      <dsp:nvSpPr>
        <dsp:cNvPr id="0" name=""/>
        <dsp:cNvSpPr/>
      </dsp:nvSpPr>
      <dsp:spPr>
        <a:xfrm>
          <a:off x="4673050" y="693368"/>
          <a:ext cx="1932866" cy="168109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Innovation and flexibility</a:t>
          </a:r>
          <a:endParaRPr lang="en-GB" sz="1600" kern="1200" dirty="0"/>
        </a:p>
      </dsp:txBody>
      <dsp:txXfrm>
        <a:off x="4994219" y="972703"/>
        <a:ext cx="1290528" cy="1122429"/>
      </dsp:txXfrm>
    </dsp:sp>
    <dsp:sp modelId="{93EE4551-FE51-4ED8-96AE-ABB8F2276936}">
      <dsp:nvSpPr>
        <dsp:cNvPr id="0" name=""/>
        <dsp:cNvSpPr/>
      </dsp:nvSpPr>
      <dsp:spPr>
        <a:xfrm>
          <a:off x="4666645" y="3263542"/>
          <a:ext cx="744839" cy="6417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83DAF-EE70-4A94-BD47-31C29ADA98B6}">
      <dsp:nvSpPr>
        <dsp:cNvPr id="0" name=""/>
        <dsp:cNvSpPr/>
      </dsp:nvSpPr>
      <dsp:spPr>
        <a:xfrm>
          <a:off x="4666295" y="2493566"/>
          <a:ext cx="1946374" cy="146532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Dealing with challenges</a:t>
          </a:r>
          <a:endParaRPr lang="en-GB" sz="1600" kern="1200" dirty="0"/>
        </a:p>
      </dsp:txBody>
      <dsp:txXfrm>
        <a:off x="4968041" y="2720735"/>
        <a:ext cx="1342882" cy="1010987"/>
      </dsp:txXfrm>
    </dsp:sp>
    <dsp:sp modelId="{E6E3BD54-10EC-4F96-8FAA-28BC9AE8C272}">
      <dsp:nvSpPr>
        <dsp:cNvPr id="0" name=""/>
        <dsp:cNvSpPr/>
      </dsp:nvSpPr>
      <dsp:spPr>
        <a:xfrm>
          <a:off x="3168699" y="3404126"/>
          <a:ext cx="744839" cy="6417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A6CC8-6FB1-4C9A-BF98-F9CD71F20DAE}">
      <dsp:nvSpPr>
        <dsp:cNvPr id="0" name=""/>
        <dsp:cNvSpPr/>
      </dsp:nvSpPr>
      <dsp:spPr>
        <a:xfrm>
          <a:off x="3231669" y="3265088"/>
          <a:ext cx="1795045" cy="164588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Resilience</a:t>
          </a:r>
          <a:endParaRPr lang="en-GB" sz="1600" kern="1200" dirty="0"/>
        </a:p>
      </dsp:txBody>
      <dsp:txXfrm>
        <a:off x="3541577" y="3549245"/>
        <a:ext cx="1175229" cy="1077572"/>
      </dsp:txXfrm>
    </dsp:sp>
    <dsp:sp modelId="{370A2FB1-FB72-45AF-8817-FA9EA348F920}">
      <dsp:nvSpPr>
        <dsp:cNvPr id="0" name=""/>
        <dsp:cNvSpPr/>
      </dsp:nvSpPr>
      <dsp:spPr>
        <a:xfrm>
          <a:off x="2285177" y="2204824"/>
          <a:ext cx="744839" cy="6417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2790D-E0D4-405E-8EEB-EC863A9E1866}">
      <dsp:nvSpPr>
        <dsp:cNvPr id="0" name=""/>
        <dsp:cNvSpPr/>
      </dsp:nvSpPr>
      <dsp:spPr>
        <a:xfrm>
          <a:off x="1662381" y="2448651"/>
          <a:ext cx="2005586" cy="15570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Communication skills</a:t>
          </a:r>
          <a:endParaRPr lang="en-GB" sz="1600" kern="1200" dirty="0"/>
        </a:p>
      </dsp:txBody>
      <dsp:txXfrm>
        <a:off x="1977799" y="2693533"/>
        <a:ext cx="1374750" cy="1067318"/>
      </dsp:txXfrm>
    </dsp:sp>
    <dsp:sp modelId="{A054ABD1-AF1A-4E94-8AB4-85B5D4DC864A}">
      <dsp:nvSpPr>
        <dsp:cNvPr id="0" name=""/>
        <dsp:cNvSpPr/>
      </dsp:nvSpPr>
      <dsp:spPr>
        <a:xfrm>
          <a:off x="1645702" y="714438"/>
          <a:ext cx="2038945" cy="163510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Handling time</a:t>
          </a:r>
          <a:endParaRPr lang="en-GB" sz="1600" kern="1200" dirty="0"/>
        </a:p>
      </dsp:txBody>
      <dsp:txXfrm>
        <a:off x="1971331" y="975572"/>
        <a:ext cx="1387687" cy="111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3E30D-A96A-412F-8BDE-9346E8926626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E9719-2B95-461C-88F7-3B871E0E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5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8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4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6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90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3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4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2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2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3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8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0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age 15 – boarding school</a:t>
            </a:r>
            <a:r>
              <a:rPr lang="en-GB" baseline="0" dirty="0" smtClean="0"/>
              <a:t> – challenges with identity – on reflection they were ‘character building’</a:t>
            </a:r>
          </a:p>
          <a:p>
            <a:r>
              <a:rPr lang="en-GB" baseline="0" dirty="0" smtClean="0"/>
              <a:t>Refugee – easier than now but for my core family to stay here, parents then me – period of anxiety</a:t>
            </a:r>
          </a:p>
          <a:p>
            <a:r>
              <a:rPr lang="en-GB" baseline="0" dirty="0" smtClean="0"/>
              <a:t>Career – multinationals like 3M and Corp Dev </a:t>
            </a:r>
            <a:r>
              <a:rPr lang="en-GB" baseline="0" dirty="0" err="1" smtClean="0"/>
              <a:t>Mgr</a:t>
            </a:r>
            <a:r>
              <a:rPr lang="en-GB" baseline="0" dirty="0" smtClean="0"/>
              <a:t> at MBS </a:t>
            </a:r>
          </a:p>
          <a:p>
            <a:r>
              <a:rPr lang="en-GB" baseline="0" dirty="0" smtClean="0"/>
              <a:t>Gay – internal struggle, then with family + society</a:t>
            </a:r>
          </a:p>
          <a:p>
            <a:r>
              <a:rPr lang="en-GB" baseline="0" dirty="0" smtClean="0"/>
              <a:t>Breakdown – depression - spiral, darkest of lows, sectioned, not talking, not eating</a:t>
            </a:r>
            <a:r>
              <a:rPr lang="en-GB" baseline="0" smtClean="0"/>
              <a:t>, ect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cbt</a:t>
            </a:r>
            <a:endParaRPr lang="en-GB" baseline="0" dirty="0" smtClean="0"/>
          </a:p>
          <a:p>
            <a:r>
              <a:rPr lang="en-GB" baseline="0" dirty="0" smtClean="0"/>
              <a:t>Then high – gregarious, energised, </a:t>
            </a:r>
            <a:r>
              <a:rPr lang="en-GB" baseline="0" dirty="0" err="1" smtClean="0"/>
              <a:t>dillusional</a:t>
            </a:r>
            <a:r>
              <a:rPr lang="en-GB" baseline="0" dirty="0" smtClean="0"/>
              <a:t>, walked for 3 days + found myself in a high place looking at life, sectioned, medication, yoga, relaxation</a:t>
            </a:r>
          </a:p>
          <a:p>
            <a:r>
              <a:rPr lang="en-GB" baseline="0" dirty="0" err="1" smtClean="0"/>
              <a:t>Biploar</a:t>
            </a:r>
            <a:endParaRPr lang="en-GB" baseline="0" dirty="0" smtClean="0"/>
          </a:p>
          <a:p>
            <a:r>
              <a:rPr lang="en-GB" baseline="0" dirty="0" smtClean="0"/>
              <a:t>Building myself over several years of awareness, reflection, people focused and changing career to be coach/training facilitator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4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E9719-2B95-461C-88F7-3B871E0E30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5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378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655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259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299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64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657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419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307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623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676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929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ECDD-AC9A-4A55-BA93-639093AF3AD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EFDB7-ABF3-4F07-BF07-D08859A65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7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info@resultcic.com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resultcic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facebook.com/resultc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Owning your Identity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350" y="3284984"/>
            <a:ext cx="7689850" cy="231646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2">
                    <a:lumMod val="25000"/>
                  </a:schemeClr>
                </a:solidFill>
              </a:rPr>
              <a:t>Jane Cordell and </a:t>
            </a:r>
            <a:r>
              <a:rPr lang="en-GB" sz="3600" dirty="0" err="1" smtClean="0">
                <a:solidFill>
                  <a:schemeClr val="bg2">
                    <a:lumMod val="25000"/>
                  </a:schemeClr>
                </a:solidFill>
              </a:rPr>
              <a:t>Hormoz</a:t>
            </a:r>
            <a:r>
              <a:rPr lang="en-GB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bg2">
                    <a:lumMod val="25000"/>
                  </a:schemeClr>
                </a:solidFill>
              </a:rPr>
              <a:t>Ahmadzadeh</a:t>
            </a:r>
            <a:endParaRPr lang="en-GB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NADSN &amp; LGBT+ </a:t>
            </a:r>
            <a:r>
              <a:rPr lang="en-GB" sz="2800" dirty="0" err="1" smtClean="0">
                <a:solidFill>
                  <a:schemeClr val="bg2">
                    <a:lumMod val="25000"/>
                  </a:schemeClr>
                </a:solidFill>
              </a:rPr>
              <a:t>NoN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</a:rPr>
              <a:t>Intersectionality conference</a:t>
            </a:r>
            <a:endParaRPr lang="en-GB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Admin\Dropbox\Result CIC documents\Marketing and Comms\Images\Logos\Result CIC\logo-5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5136968"/>
            <a:ext cx="2016224" cy="13691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https://mail.google.com/mail/u/0/?ui=2&amp;ik=f0e9d0cd30&amp;view=fimg&amp;th=1645737b358b8a55&amp;attid=0.2&amp;disp=emb&amp;attbid=ANGjdJ8nCp4DQdRgHZy3s2o1fSgVArZwqDYB3v_kY1fgeDDU2U2LScAMSbWju2w6RAVLpO8sEXYXcUhHtsact-EZUAmL8fIuFRzO5N_jmKpjY-0k7yIA28XvlMzQPvA&amp;sz=w148-h148&amp;ats=1530548056991&amp;rm=1645737b358b8a55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0" y="4981287"/>
            <a:ext cx="2495324" cy="168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3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Key points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0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800" dirty="0" smtClean="0"/>
              <a:t>I discovered..</a:t>
            </a:r>
          </a:p>
          <a:p>
            <a:r>
              <a:rPr lang="en-GB" sz="2600" dirty="0" smtClean="0"/>
              <a:t>I was a closed person</a:t>
            </a:r>
          </a:p>
          <a:p>
            <a:r>
              <a:rPr lang="en-GB" sz="2600" dirty="0" smtClean="0"/>
              <a:t>Fearful of sharing too much of myself</a:t>
            </a:r>
          </a:p>
          <a:p>
            <a:r>
              <a:rPr lang="en-GB" sz="2600" dirty="0" smtClean="0"/>
              <a:t>Saw asking for help as a weakness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3800" dirty="0" smtClean="0"/>
              <a:t>I became….</a:t>
            </a:r>
          </a:p>
          <a:p>
            <a:r>
              <a:rPr lang="en-GB" sz="2600" dirty="0" smtClean="0"/>
              <a:t>Aware of my real values </a:t>
            </a:r>
          </a:p>
          <a:p>
            <a:r>
              <a:rPr lang="en-GB" sz="2600" dirty="0" smtClean="0"/>
              <a:t>More aware of strengths and what </a:t>
            </a:r>
            <a:r>
              <a:rPr lang="en-GB" sz="2600" b="1" dirty="0" smtClean="0"/>
              <a:t>I</a:t>
            </a:r>
            <a:r>
              <a:rPr lang="en-GB" sz="2600" dirty="0" smtClean="0"/>
              <a:t> want</a:t>
            </a:r>
          </a:p>
          <a:p>
            <a:r>
              <a:rPr lang="en-GB" sz="2600" dirty="0" smtClean="0"/>
              <a:t>Aware of limiting beliefs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3800" dirty="0" smtClean="0"/>
              <a:t>I am…..</a:t>
            </a:r>
          </a:p>
          <a:p>
            <a:r>
              <a:rPr lang="en-GB" sz="2800" dirty="0" smtClean="0"/>
              <a:t>The authentic me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544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981075"/>
            <a:ext cx="8229600" cy="3024188"/>
          </a:xfr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GB" sz="6000" b="1" dirty="0" smtClean="0"/>
              <a:t>You and your strengths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07254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0" y="332656"/>
            <a:ext cx="7854044" cy="1224136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2060"/>
                </a:solidFill>
              </a:rPr>
              <a:t>S</a:t>
            </a:r>
            <a:r>
              <a:rPr lang="en-GB" sz="3100" b="1" dirty="0" smtClean="0">
                <a:solidFill>
                  <a:srgbClr val="002060"/>
                </a:solidFill>
              </a:rPr>
              <a:t>trengths developed from the </a:t>
            </a:r>
            <a:r>
              <a:rPr lang="en-GB" sz="3100" b="1" dirty="0">
                <a:solidFill>
                  <a:srgbClr val="002060"/>
                </a:solidFill>
              </a:rPr>
              <a:t>different and combined elements of your identity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214631"/>
              </p:ext>
            </p:extLst>
          </p:nvPr>
        </p:nvGraphicFramePr>
        <p:xfrm>
          <a:off x="332215" y="1556792"/>
          <a:ext cx="8258373" cy="4814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363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981075"/>
            <a:ext cx="8229600" cy="3024188"/>
          </a:xfr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GB" sz="6000" b="1" dirty="0" smtClean="0"/>
              <a:t>Overcoming barriers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91069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Barriers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you think: are your added barriers because of who you are?</a:t>
            </a:r>
          </a:p>
          <a:p>
            <a:r>
              <a:rPr lang="en-GB" dirty="0" smtClean="0"/>
              <a:t>Have you examined whether these may be perceived or real?</a:t>
            </a:r>
          </a:p>
          <a:p>
            <a:r>
              <a:rPr lang="en-GB" dirty="0" smtClean="0"/>
              <a:t>How can you evaluate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Overcoming barriers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Think </a:t>
            </a:r>
            <a:r>
              <a:rPr lang="en-GB" sz="3600" dirty="0"/>
              <a:t>about your strengths and how you have used them to overcome </a:t>
            </a:r>
            <a:r>
              <a:rPr lang="en-GB" sz="3600" dirty="0" smtClean="0"/>
              <a:t>barriers …</a:t>
            </a:r>
          </a:p>
          <a:p>
            <a:r>
              <a:rPr lang="en-GB" sz="3600" dirty="0" smtClean="0"/>
              <a:t>… what </a:t>
            </a:r>
            <a:r>
              <a:rPr lang="en-GB" sz="3600" dirty="0"/>
              <a:t>one thing can you take away with you and use positively?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76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981075"/>
            <a:ext cx="8229600" cy="3024188"/>
          </a:xfr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GB" sz="6000" b="1" dirty="0" smtClean="0"/>
              <a:t>Labels!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16747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0350"/>
            <a:ext cx="5329238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8710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002060"/>
                </a:solidFill>
              </a:rPr>
              <a:t>Feedback/questions?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http://college.monster.com/nfs/college/attachment_images/0000/5102/iStock_000009311779XSmall.jpg_crop380w.jpg?1254253378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274888"/>
            <a:ext cx="4826000" cy="3175000"/>
          </a:xfrm>
        </p:spPr>
      </p:pic>
    </p:spTree>
    <p:extLst>
      <p:ext uri="{BB962C8B-B14F-4D97-AF65-F5344CB8AC3E}">
        <p14:creationId xmlns:p14="http://schemas.microsoft.com/office/powerpoint/2010/main" val="32717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692150"/>
            <a:ext cx="7772400" cy="290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900" b="1" dirty="0">
                <a:solidFill>
                  <a:srgbClr val="002060"/>
                </a:solidFill>
              </a:rPr>
              <a:t>Thank you</a:t>
            </a:r>
            <a:r>
              <a:rPr lang="en-GB" sz="4900" b="1" dirty="0" smtClean="0">
                <a:solidFill>
                  <a:srgbClr val="002060"/>
                </a:solidFill>
              </a:rPr>
              <a:t>.</a:t>
            </a: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/>
              <a:t/>
            </a:r>
            <a:br>
              <a:rPr lang="en-GB" sz="4900" dirty="0"/>
            </a:br>
            <a:r>
              <a:rPr lang="en-GB" sz="3200" dirty="0">
                <a:hlinkClick r:id="rId2"/>
              </a:rPr>
              <a:t>www.resultcic.com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hlinkClick r:id="rId3"/>
              </a:rPr>
              <a:t>info@resultcic.com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 </a:t>
            </a:r>
            <a:r>
              <a:rPr lang="en-GB" sz="3200" dirty="0">
                <a:hlinkClick r:id="rId4"/>
              </a:rPr>
              <a:t>www.facebook.com/resultcic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@</a:t>
            </a:r>
            <a:r>
              <a:rPr lang="en-GB" sz="3200" dirty="0" err="1"/>
              <a:t>resultcic</a:t>
            </a:r>
            <a:endParaRPr lang="en-GB" sz="32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24" y="2852936"/>
            <a:ext cx="4333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ci4.googleusercontent.com/proxy/xAoYYeopOIdns_tAxCNU0tOJhDQdL8Ac03XMSreRSLNKPAxJc4IZWsRwr2V0vFpcIzyqZWLWW-__iHTKN-cq0b9Itbwq52y2M45CytAWFDelZBnMTUmlXFzQOlnx61ugi-A4mh4LoJoYbV4tETi7hLVPoSto_uzyw-MedyQOWfl-bj_1KUJkMy1dkrwZGnbY7D71dhevRsh37Nw=s0-d-e1-ft#https://docs.google.com/uc?export=download&amp;id=0B8dTixQLRB42cDVLNW4yUmlhUkU&amp;revid=0B8dTixQLRB42dFk4QS9WM0pnZXk4MlJUT1QyWjhkdm81Mi9jP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30537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Admin\Dropbox\Result CIC documents\Marketing and comms\Images\Logos\Result CIC\logo-5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581128"/>
            <a:ext cx="23034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2" y="4581128"/>
            <a:ext cx="24939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4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 anchor="t">
            <a:normAutofit fontScale="90000"/>
          </a:bodyPr>
          <a:lstStyle/>
          <a:p>
            <a:r>
              <a:rPr lang="en-GB" sz="4900" b="1" dirty="0">
                <a:solidFill>
                  <a:srgbClr val="002060"/>
                </a:solidFill>
                <a:latin typeface="Calibri"/>
              </a:rPr>
              <a:t>Who </a:t>
            </a:r>
            <a:r>
              <a:rPr lang="en-GB" sz="4900" b="1" dirty="0" smtClean="0">
                <a:solidFill>
                  <a:srgbClr val="002060"/>
                </a:solidFill>
                <a:latin typeface="Calibri"/>
              </a:rPr>
              <a:t>is Result CIC?</a:t>
            </a:r>
            <a:br>
              <a:rPr lang="en-GB" sz="4900" b="1" dirty="0" smtClean="0">
                <a:solidFill>
                  <a:srgbClr val="002060"/>
                </a:solidFill>
                <a:latin typeface="Calibri"/>
              </a:rPr>
            </a:br>
            <a:r>
              <a:rPr lang="en-GB" sz="4400" b="1" dirty="0" smtClean="0">
                <a:solidFill>
                  <a:srgbClr val="0070C0"/>
                </a:solidFill>
                <a:latin typeface="Calibri"/>
              </a:rPr>
              <a:t/>
            </a:r>
            <a:br>
              <a:rPr lang="en-GB" sz="4400" b="1" dirty="0" smtClean="0">
                <a:solidFill>
                  <a:srgbClr val="0070C0"/>
                </a:solidFill>
                <a:latin typeface="Calibri"/>
              </a:rPr>
            </a:br>
            <a:r>
              <a:rPr lang="en-GB" sz="4000" b="1" dirty="0" smtClean="0">
                <a:solidFill>
                  <a:srgbClr val="002060"/>
                </a:solidFill>
                <a:latin typeface="Calibri"/>
              </a:rPr>
              <a:t>Community Interest Company (social enterprise)</a:t>
            </a:r>
            <a:r>
              <a:rPr lang="en-GB" sz="4000" b="1" dirty="0" smtClean="0">
                <a:solidFill>
                  <a:schemeClr val="accent4"/>
                </a:solidFill>
                <a:latin typeface="Calibri"/>
              </a:rPr>
              <a:t/>
            </a:r>
            <a:br>
              <a:rPr lang="en-GB" sz="4000" b="1" dirty="0" smtClean="0">
                <a:solidFill>
                  <a:schemeClr val="accent4"/>
                </a:solidFill>
                <a:latin typeface="Calibri"/>
              </a:rPr>
            </a:br>
            <a:r>
              <a:rPr lang="en-GB" sz="4000" b="1" dirty="0">
                <a:solidFill>
                  <a:schemeClr val="tx2"/>
                </a:solidFill>
                <a:latin typeface="Calibri"/>
              </a:rPr>
              <a:t/>
            </a:r>
            <a:br>
              <a:rPr lang="en-GB" sz="4000" b="1" dirty="0">
                <a:solidFill>
                  <a:schemeClr val="tx2"/>
                </a:solidFill>
                <a:latin typeface="Calibri"/>
              </a:rPr>
            </a:br>
            <a:r>
              <a:rPr lang="en-GB" sz="4000" i="1" dirty="0" smtClean="0">
                <a:solidFill>
                  <a:schemeClr val="tx2"/>
                </a:solidFill>
                <a:latin typeface="Calibri"/>
              </a:rPr>
              <a:t>‘Confidently different</a:t>
            </a:r>
            <a:r>
              <a:rPr lang="en-GB" sz="4000" i="1" dirty="0">
                <a:solidFill>
                  <a:schemeClr val="tx2"/>
                </a:solidFill>
                <a:latin typeface="Calibri"/>
              </a:rPr>
              <a:t>,</a:t>
            </a:r>
            <a:r>
              <a:rPr lang="en-GB" sz="4000" i="1" dirty="0" smtClean="0">
                <a:solidFill>
                  <a:schemeClr val="tx2"/>
                </a:solidFill>
                <a:latin typeface="Calibri"/>
              </a:rPr>
              <a:t/>
            </a:r>
            <a:br>
              <a:rPr lang="en-GB" sz="4000" i="1" dirty="0" smtClean="0">
                <a:solidFill>
                  <a:schemeClr val="tx2"/>
                </a:solidFill>
                <a:latin typeface="Calibri"/>
              </a:rPr>
            </a:br>
            <a:r>
              <a:rPr lang="en-GB" sz="4000" i="1" dirty="0" smtClean="0">
                <a:solidFill>
                  <a:schemeClr val="tx2"/>
                </a:solidFill>
                <a:latin typeface="Calibri"/>
              </a:rPr>
              <a:t>we empower marginalised groups to become positive role models’</a:t>
            </a:r>
            <a:endParaRPr lang="en-GB" sz="4400" i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10824"/>
            <a:ext cx="6400800" cy="1057672"/>
          </a:xfrm>
        </p:spPr>
        <p:txBody>
          <a:bodyPr>
            <a:normAutofit fontScale="92500" lnSpcReduction="10000"/>
          </a:bodyPr>
          <a:lstStyle/>
          <a:p>
            <a:pPr algn="r"/>
            <a:endParaRPr lang="en-GB" dirty="0" smtClean="0">
              <a:solidFill>
                <a:schemeClr val="tx2"/>
              </a:solidFill>
            </a:endParaRPr>
          </a:p>
          <a:p>
            <a:pPr algn="r"/>
            <a:r>
              <a:rPr lang="en-GB" dirty="0" smtClean="0">
                <a:solidFill>
                  <a:schemeClr val="tx2"/>
                </a:solidFill>
              </a:rPr>
              <a:t>www.resultcic.com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 descr="C:\Users\Admin\Dropbox\Result CIC documents\Marketing and comms\Images\Logos\Result CIC\logo-5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9200"/>
            <a:ext cx="1656184" cy="148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753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Today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Who defines you?</a:t>
            </a:r>
          </a:p>
          <a:p>
            <a:r>
              <a:rPr lang="en-GB" sz="4400" dirty="0" smtClean="0"/>
              <a:t>What makes up your identity?</a:t>
            </a:r>
          </a:p>
          <a:p>
            <a:pPr lvl="1"/>
            <a:r>
              <a:rPr lang="en-GB" dirty="0" smtClean="0"/>
              <a:t>What are the different elements of your identity?</a:t>
            </a:r>
          </a:p>
          <a:p>
            <a:pPr lvl="1"/>
            <a:r>
              <a:rPr lang="en-GB" dirty="0" smtClean="0"/>
              <a:t>The strengths you have developed as a result.</a:t>
            </a:r>
          </a:p>
          <a:p>
            <a:pPr lvl="1"/>
            <a:r>
              <a:rPr lang="en-GB" dirty="0" smtClean="0"/>
              <a:t>What barriers are there (perceived or real)?</a:t>
            </a:r>
          </a:p>
          <a:p>
            <a:pPr lvl="1"/>
            <a:r>
              <a:rPr lang="en-GB" dirty="0" smtClean="0"/>
              <a:t>Using your strengths to overcome the barriers.</a:t>
            </a:r>
          </a:p>
          <a:p>
            <a:pPr marL="514350" indent="-457200"/>
            <a:r>
              <a:rPr lang="en-GB" sz="4400" dirty="0" smtClean="0"/>
              <a:t>What label(s) define you?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23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981075"/>
            <a:ext cx="8229600" cy="3024188"/>
          </a:xfr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GB" sz="6000" b="1" dirty="0" smtClean="0"/>
              <a:t>Who defines you?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8572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Labels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How do </a:t>
            </a:r>
            <a:r>
              <a:rPr lang="en-GB" b="1" i="1" dirty="0" smtClean="0"/>
              <a:t>you</a:t>
            </a:r>
            <a:r>
              <a:rPr lang="en-GB" dirty="0" smtClean="0"/>
              <a:t> think others may define you?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832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558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981075"/>
            <a:ext cx="8229600" cy="3024188"/>
          </a:xfr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GB" sz="6000" b="1" dirty="0" smtClean="0"/>
              <a:t>What makes up your identity?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5190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Which one is me?</a:t>
            </a:r>
            <a:endParaRPr lang="en-GB" b="1" dirty="0"/>
          </a:p>
        </p:txBody>
      </p:sp>
      <p:pic>
        <p:nvPicPr>
          <p:cNvPr id="4" name="Content Placeholder 3" descr="C:\Users\user\Pictures\JANE WORK\Poland\2008 Jane Cordell Military visi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489862" cy="26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ropbox\Jane's docs\Photos\JANE WORK\Music\photo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4000"/>
            <a:ext cx="3371659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af and Disabled march to retain their access to 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34453"/>
            <a:ext cx="4838344" cy="32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39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Key points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I discovered..</a:t>
            </a:r>
          </a:p>
          <a:p>
            <a:r>
              <a:rPr lang="en-GB" sz="2400" dirty="0" smtClean="0"/>
              <a:t>How important my values were</a:t>
            </a:r>
          </a:p>
          <a:p>
            <a:r>
              <a:rPr lang="en-GB" sz="2400" dirty="0" smtClean="0"/>
              <a:t>I could define the terms of success</a:t>
            </a:r>
          </a:p>
          <a:p>
            <a:pPr marL="0" indent="0">
              <a:buNone/>
            </a:pPr>
            <a:r>
              <a:rPr lang="en-GB" dirty="0" smtClean="0"/>
              <a:t>I became….</a:t>
            </a:r>
          </a:p>
          <a:p>
            <a:r>
              <a:rPr lang="en-GB" sz="2400" dirty="0" smtClean="0"/>
              <a:t>More resilient</a:t>
            </a:r>
          </a:p>
          <a:p>
            <a:r>
              <a:rPr lang="en-GB" sz="2400" dirty="0" smtClean="0"/>
              <a:t>More relaxed and less concerned with others’ impressions</a:t>
            </a:r>
          </a:p>
          <a:p>
            <a:pPr marL="0" indent="0">
              <a:buNone/>
            </a:pPr>
            <a:r>
              <a:rPr lang="en-GB" dirty="0" smtClean="0"/>
              <a:t>I am…..</a:t>
            </a:r>
          </a:p>
          <a:p>
            <a:r>
              <a:rPr lang="en-GB" sz="2400" dirty="0" smtClean="0"/>
              <a:t>Still me – and more: musician, linguist, speaker,  coach, </a:t>
            </a:r>
            <a:r>
              <a:rPr lang="en-GB" sz="2400" dirty="0"/>
              <a:t>entrepreneur – </a:t>
            </a:r>
            <a:r>
              <a:rPr lang="en-GB" sz="2400" dirty="0" smtClean="0"/>
              <a:t> and happier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616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37064" y="1275230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1840537" y="2377739"/>
            <a:ext cx="2424971" cy="2428415"/>
            <a:chOff x="6361113" y="1190625"/>
            <a:chExt cx="4470400" cy="4476750"/>
          </a:xfrm>
        </p:grpSpPr>
        <p:sp>
          <p:nvSpPr>
            <p:cNvPr id="6" name="Freeform 5"/>
            <p:cNvSpPr/>
            <p:nvPr/>
          </p:nvSpPr>
          <p:spPr bwMode="auto">
            <a:xfrm>
              <a:off x="6361113" y="1190625"/>
              <a:ext cx="4470400" cy="4476750"/>
            </a:xfrm>
            <a:custGeom>
              <a:avLst/>
              <a:gdLst>
                <a:gd name="T0" fmla="*/ 397 w 397"/>
                <a:gd name="T1" fmla="*/ 199 h 397"/>
                <a:gd name="T2" fmla="*/ 199 w 397"/>
                <a:gd name="T3" fmla="*/ 397 h 397"/>
                <a:gd name="T4" fmla="*/ 0 w 397"/>
                <a:gd name="T5" fmla="*/ 199 h 397"/>
                <a:gd name="T6" fmla="*/ 200 w 397"/>
                <a:gd name="T7" fmla="*/ 0 h 397"/>
                <a:gd name="T8" fmla="*/ 397 w 397"/>
                <a:gd name="T9" fmla="*/ 19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97">
                  <a:moveTo>
                    <a:pt x="397" y="199"/>
                  </a:moveTo>
                  <a:cubicBezTo>
                    <a:pt x="397" y="308"/>
                    <a:pt x="308" y="397"/>
                    <a:pt x="199" y="397"/>
                  </a:cubicBezTo>
                  <a:cubicBezTo>
                    <a:pt x="89" y="397"/>
                    <a:pt x="0" y="308"/>
                    <a:pt x="0" y="199"/>
                  </a:cubicBezTo>
                  <a:cubicBezTo>
                    <a:pt x="0" y="89"/>
                    <a:pt x="90" y="0"/>
                    <a:pt x="200" y="0"/>
                  </a:cubicBezTo>
                  <a:cubicBezTo>
                    <a:pt x="309" y="0"/>
                    <a:pt x="397" y="89"/>
                    <a:pt x="397" y="199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accent1"/>
                </a:gs>
                <a:gs pos="82000">
                  <a:schemeClr val="accent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6664326" y="3389313"/>
              <a:ext cx="1949450" cy="293688"/>
            </a:xfrm>
            <a:prstGeom prst="line">
              <a:avLst/>
            </a:prstGeom>
            <a:noFill/>
            <a:ln w="11113" cap="flat">
              <a:solidFill>
                <a:srgbClr val="2D008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8613776" y="3389313"/>
              <a:ext cx="1430338" cy="395288"/>
            </a:xfrm>
            <a:prstGeom prst="line">
              <a:avLst/>
            </a:prstGeom>
            <a:noFill/>
            <a:ln w="11113" cap="flat">
              <a:solidFill>
                <a:srgbClr val="2D008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6664326" y="1190625"/>
              <a:ext cx="1949450" cy="2492375"/>
            </a:xfrm>
            <a:custGeom>
              <a:avLst/>
              <a:gdLst>
                <a:gd name="T0" fmla="*/ 0 w 173"/>
                <a:gd name="T1" fmla="*/ 221 h 221"/>
                <a:gd name="T2" fmla="*/ 173 w 173"/>
                <a:gd name="T3" fmla="*/ 0 h 221"/>
                <a:gd name="T4" fmla="*/ 173 w 173"/>
                <a:gd name="T5" fmla="*/ 195 h 221"/>
                <a:gd name="T6" fmla="*/ 0 w 173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21">
                  <a:moveTo>
                    <a:pt x="0" y="221"/>
                  </a:moveTo>
                  <a:cubicBezTo>
                    <a:pt x="0" y="111"/>
                    <a:pt x="82" y="0"/>
                    <a:pt x="173" y="0"/>
                  </a:cubicBezTo>
                  <a:cubicBezTo>
                    <a:pt x="173" y="195"/>
                    <a:pt x="173" y="195"/>
                    <a:pt x="173" y="195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115176" y="1674813"/>
              <a:ext cx="1498600" cy="1939925"/>
            </a:xfrm>
            <a:custGeom>
              <a:avLst/>
              <a:gdLst>
                <a:gd name="T0" fmla="*/ 0 w 133"/>
                <a:gd name="T1" fmla="*/ 172 h 172"/>
                <a:gd name="T2" fmla="*/ 133 w 133"/>
                <a:gd name="T3" fmla="*/ 0 h 172"/>
                <a:gd name="T4" fmla="*/ 133 w 133"/>
                <a:gd name="T5" fmla="*/ 152 h 172"/>
                <a:gd name="T6" fmla="*/ 0 w 133"/>
                <a:gd name="T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2">
                  <a:moveTo>
                    <a:pt x="0" y="172"/>
                  </a:moveTo>
                  <a:cubicBezTo>
                    <a:pt x="0" y="87"/>
                    <a:pt x="63" y="0"/>
                    <a:pt x="133" y="0"/>
                  </a:cubicBezTo>
                  <a:cubicBezTo>
                    <a:pt x="133" y="152"/>
                    <a:pt x="133" y="152"/>
                    <a:pt x="133" y="152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566026" y="2171700"/>
              <a:ext cx="1047750" cy="1376363"/>
            </a:xfrm>
            <a:custGeom>
              <a:avLst/>
              <a:gdLst>
                <a:gd name="T0" fmla="*/ 0 w 93"/>
                <a:gd name="T1" fmla="*/ 122 h 122"/>
                <a:gd name="T2" fmla="*/ 93 w 93"/>
                <a:gd name="T3" fmla="*/ 0 h 122"/>
                <a:gd name="T4" fmla="*/ 93 w 93"/>
                <a:gd name="T5" fmla="*/ 108 h 122"/>
                <a:gd name="T6" fmla="*/ 0 w 93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22">
                  <a:moveTo>
                    <a:pt x="0" y="122"/>
                  </a:moveTo>
                  <a:cubicBezTo>
                    <a:pt x="0" y="61"/>
                    <a:pt x="44" y="0"/>
                    <a:pt x="93" y="0"/>
                  </a:cubicBezTo>
                  <a:cubicBezTo>
                    <a:pt x="93" y="108"/>
                    <a:pt x="93" y="108"/>
                    <a:pt x="93" y="108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8016876" y="2655888"/>
              <a:ext cx="596900" cy="823913"/>
            </a:xfrm>
            <a:custGeom>
              <a:avLst/>
              <a:gdLst>
                <a:gd name="T0" fmla="*/ 0 w 53"/>
                <a:gd name="T1" fmla="*/ 73 h 73"/>
                <a:gd name="T2" fmla="*/ 53 w 53"/>
                <a:gd name="T3" fmla="*/ 0 h 73"/>
                <a:gd name="T4" fmla="*/ 53 w 53"/>
                <a:gd name="T5" fmla="*/ 65 h 73"/>
                <a:gd name="T6" fmla="*/ 0 w 5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73">
                  <a:moveTo>
                    <a:pt x="0" y="73"/>
                  </a:moveTo>
                  <a:cubicBezTo>
                    <a:pt x="0" y="37"/>
                    <a:pt x="25" y="0"/>
                    <a:pt x="53" y="0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664326" y="3389313"/>
              <a:ext cx="3379788" cy="496888"/>
            </a:xfrm>
            <a:custGeom>
              <a:avLst/>
              <a:gdLst>
                <a:gd name="T0" fmla="*/ 0 w 300"/>
                <a:gd name="T1" fmla="*/ 26 h 44"/>
                <a:gd name="T2" fmla="*/ 172 w 300"/>
                <a:gd name="T3" fmla="*/ 44 h 44"/>
                <a:gd name="T4" fmla="*/ 300 w 300"/>
                <a:gd name="T5" fmla="*/ 35 h 44"/>
                <a:gd name="T6" fmla="*/ 173 w 300"/>
                <a:gd name="T7" fmla="*/ 0 h 44"/>
                <a:gd name="T8" fmla="*/ 0 w 300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4">
                  <a:moveTo>
                    <a:pt x="0" y="26"/>
                  </a:moveTo>
                  <a:cubicBezTo>
                    <a:pt x="34" y="37"/>
                    <a:pt x="98" y="44"/>
                    <a:pt x="172" y="44"/>
                  </a:cubicBezTo>
                  <a:cubicBezTo>
                    <a:pt x="221" y="44"/>
                    <a:pt x="266" y="41"/>
                    <a:pt x="300" y="35"/>
                  </a:cubicBezTo>
                  <a:cubicBezTo>
                    <a:pt x="173" y="0"/>
                    <a:pt x="173" y="0"/>
                    <a:pt x="173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5176" y="3389313"/>
              <a:ext cx="2601913" cy="384175"/>
            </a:xfrm>
            <a:custGeom>
              <a:avLst/>
              <a:gdLst>
                <a:gd name="T0" fmla="*/ 0 w 231"/>
                <a:gd name="T1" fmla="*/ 20 h 34"/>
                <a:gd name="T2" fmla="*/ 132 w 231"/>
                <a:gd name="T3" fmla="*/ 34 h 34"/>
                <a:gd name="T4" fmla="*/ 231 w 231"/>
                <a:gd name="T5" fmla="*/ 27 h 34"/>
                <a:gd name="T6" fmla="*/ 133 w 231"/>
                <a:gd name="T7" fmla="*/ 0 h 34"/>
                <a:gd name="T8" fmla="*/ 0 w 231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4">
                  <a:moveTo>
                    <a:pt x="0" y="20"/>
                  </a:moveTo>
                  <a:cubicBezTo>
                    <a:pt x="27" y="28"/>
                    <a:pt x="76" y="34"/>
                    <a:pt x="132" y="34"/>
                  </a:cubicBezTo>
                  <a:cubicBezTo>
                    <a:pt x="170" y="34"/>
                    <a:pt x="204" y="31"/>
                    <a:pt x="231" y="27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566026" y="3389313"/>
              <a:ext cx="1812925" cy="260350"/>
            </a:xfrm>
            <a:custGeom>
              <a:avLst/>
              <a:gdLst>
                <a:gd name="T0" fmla="*/ 161 w 161"/>
                <a:gd name="T1" fmla="*/ 19 h 23"/>
                <a:gd name="T2" fmla="*/ 92 w 161"/>
                <a:gd name="T3" fmla="*/ 23 h 23"/>
                <a:gd name="T4" fmla="*/ 0 w 161"/>
                <a:gd name="T5" fmla="*/ 14 h 23"/>
                <a:gd name="T6" fmla="*/ 93 w 161"/>
                <a:gd name="T7" fmla="*/ 0 h 23"/>
                <a:gd name="T8" fmla="*/ 161 w 16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3">
                  <a:moveTo>
                    <a:pt x="161" y="19"/>
                  </a:moveTo>
                  <a:cubicBezTo>
                    <a:pt x="142" y="21"/>
                    <a:pt x="118" y="23"/>
                    <a:pt x="92" y="23"/>
                  </a:cubicBezTo>
                  <a:cubicBezTo>
                    <a:pt x="54" y="23"/>
                    <a:pt x="20" y="19"/>
                    <a:pt x="0" y="14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161" y="1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016876" y="3389313"/>
              <a:ext cx="1023938" cy="146050"/>
            </a:xfrm>
            <a:custGeom>
              <a:avLst/>
              <a:gdLst>
                <a:gd name="T0" fmla="*/ 0 w 91"/>
                <a:gd name="T1" fmla="*/ 8 h 13"/>
                <a:gd name="T2" fmla="*/ 53 w 91"/>
                <a:gd name="T3" fmla="*/ 13 h 13"/>
                <a:gd name="T4" fmla="*/ 91 w 91"/>
                <a:gd name="T5" fmla="*/ 10 h 13"/>
                <a:gd name="T6" fmla="*/ 53 w 91"/>
                <a:gd name="T7" fmla="*/ 0 h 13"/>
                <a:gd name="T8" fmla="*/ 0 w 91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">
                  <a:moveTo>
                    <a:pt x="0" y="8"/>
                  </a:moveTo>
                  <a:cubicBezTo>
                    <a:pt x="13" y="11"/>
                    <a:pt x="32" y="13"/>
                    <a:pt x="53" y="13"/>
                  </a:cubicBezTo>
                  <a:cubicBezTo>
                    <a:pt x="67" y="13"/>
                    <a:pt x="80" y="12"/>
                    <a:pt x="91" y="1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8613776" y="1190625"/>
              <a:ext cx="1430338" cy="2593975"/>
            </a:xfrm>
            <a:custGeom>
              <a:avLst/>
              <a:gdLst>
                <a:gd name="T0" fmla="*/ 0 w 127"/>
                <a:gd name="T1" fmla="*/ 0 h 230"/>
                <a:gd name="T2" fmla="*/ 127 w 127"/>
                <a:gd name="T3" fmla="*/ 230 h 230"/>
                <a:gd name="T4" fmla="*/ 0 w 127"/>
                <a:gd name="T5" fmla="*/ 195 h 230"/>
                <a:gd name="T6" fmla="*/ 0 w 127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30">
                  <a:moveTo>
                    <a:pt x="0" y="0"/>
                  </a:moveTo>
                  <a:cubicBezTo>
                    <a:pt x="67" y="0"/>
                    <a:pt x="127" y="120"/>
                    <a:pt x="127" y="230"/>
                  </a:cubicBezTo>
                  <a:cubicBezTo>
                    <a:pt x="0" y="195"/>
                    <a:pt x="0" y="195"/>
                    <a:pt x="0" y="1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8613776" y="1674813"/>
              <a:ext cx="1103313" cy="2019300"/>
            </a:xfrm>
            <a:custGeom>
              <a:avLst/>
              <a:gdLst>
                <a:gd name="T0" fmla="*/ 0 w 98"/>
                <a:gd name="T1" fmla="*/ 0 h 179"/>
                <a:gd name="T2" fmla="*/ 98 w 98"/>
                <a:gd name="T3" fmla="*/ 179 h 179"/>
                <a:gd name="T4" fmla="*/ 0 w 98"/>
                <a:gd name="T5" fmla="*/ 152 h 179"/>
                <a:gd name="T6" fmla="*/ 0 w 98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79">
                  <a:moveTo>
                    <a:pt x="0" y="0"/>
                  </a:moveTo>
                  <a:cubicBezTo>
                    <a:pt x="52" y="0"/>
                    <a:pt x="98" y="94"/>
                    <a:pt x="98" y="179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613776" y="2171700"/>
              <a:ext cx="765175" cy="1431925"/>
            </a:xfrm>
            <a:custGeom>
              <a:avLst/>
              <a:gdLst>
                <a:gd name="T0" fmla="*/ 0 w 68"/>
                <a:gd name="T1" fmla="*/ 0 h 127"/>
                <a:gd name="T2" fmla="*/ 68 w 68"/>
                <a:gd name="T3" fmla="*/ 127 h 127"/>
                <a:gd name="T4" fmla="*/ 0 w 68"/>
                <a:gd name="T5" fmla="*/ 108 h 127"/>
                <a:gd name="T6" fmla="*/ 0 w 68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27">
                  <a:moveTo>
                    <a:pt x="0" y="0"/>
                  </a:moveTo>
                  <a:cubicBezTo>
                    <a:pt x="36" y="0"/>
                    <a:pt x="68" y="66"/>
                    <a:pt x="68" y="127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8613776" y="2655888"/>
              <a:ext cx="427038" cy="846138"/>
            </a:xfrm>
            <a:custGeom>
              <a:avLst/>
              <a:gdLst>
                <a:gd name="T0" fmla="*/ 0 w 38"/>
                <a:gd name="T1" fmla="*/ 0 h 75"/>
                <a:gd name="T2" fmla="*/ 38 w 38"/>
                <a:gd name="T3" fmla="*/ 75 h 75"/>
                <a:gd name="T4" fmla="*/ 0 w 38"/>
                <a:gd name="T5" fmla="*/ 65 h 75"/>
                <a:gd name="T6" fmla="*/ 0 w 3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5">
                  <a:moveTo>
                    <a:pt x="0" y="0"/>
                  </a:moveTo>
                  <a:cubicBezTo>
                    <a:pt x="21" y="0"/>
                    <a:pt x="38" y="40"/>
                    <a:pt x="38" y="7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350">
                <a:solidFill>
                  <a:srgbClr val="57565A"/>
                </a:solidFill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 flipV="1">
            <a:off x="3303767" y="3305096"/>
            <a:ext cx="1186319" cy="75802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94605" y="5037728"/>
            <a:ext cx="3293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>
                <a:solidFill>
                  <a:srgbClr val="57565A"/>
                </a:solidFill>
              </a:rPr>
              <a:t>Re-evaluation of aims, important aspects in life, wishes and limiting beliefs. Coach </a:t>
            </a:r>
            <a:r>
              <a:rPr lang="en-US" dirty="0" smtClean="0">
                <a:solidFill>
                  <a:srgbClr val="57565A"/>
                </a:solidFill>
              </a:rPr>
              <a:t>and trainer.</a:t>
            </a:r>
            <a:endParaRPr lang="en-US" dirty="0">
              <a:solidFill>
                <a:srgbClr val="57565A"/>
              </a:solidFill>
            </a:endParaRPr>
          </a:p>
          <a:p>
            <a:pPr defTabSz="914378"/>
            <a:r>
              <a:rPr lang="en-US" dirty="0">
                <a:solidFill>
                  <a:srgbClr val="57565A"/>
                </a:solidFill>
              </a:rPr>
              <a:t>Authentic self and peace at last.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864" y="3107739"/>
            <a:ext cx="294481" cy="248785"/>
          </a:xfrm>
          <a:prstGeom prst="rect">
            <a:avLst/>
          </a:prstGeom>
        </p:spPr>
      </p:pic>
      <p:cxnSp>
        <p:nvCxnSpPr>
          <p:cNvPr id="77" name="Straight Arrow Connector 76"/>
          <p:cNvCxnSpPr>
            <a:stCxn id="5" idx="1"/>
          </p:cNvCxnSpPr>
          <p:nvPr/>
        </p:nvCxnSpPr>
        <p:spPr>
          <a:xfrm flipH="1">
            <a:off x="3450441" y="3049766"/>
            <a:ext cx="1033732" cy="12280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094605" y="3899910"/>
            <a:ext cx="318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>
                <a:solidFill>
                  <a:srgbClr val="57565A"/>
                </a:solidFill>
              </a:rPr>
              <a:t>Major mental breakdown and hospitalized over a 2 year period. Lowest point in my life.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37968" y="2456169"/>
            <a:ext cx="2399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>
                <a:solidFill>
                  <a:srgbClr val="57565A"/>
                </a:solidFill>
              </a:rPr>
              <a:t>Gay – came out but not fully – only to select friends/family. </a:t>
            </a:r>
            <a:r>
              <a:rPr lang="en-US" dirty="0" smtClean="0">
                <a:solidFill>
                  <a:srgbClr val="57565A"/>
                </a:solidFill>
              </a:rPr>
              <a:t>Big internal struggle </a:t>
            </a:r>
            <a:r>
              <a:rPr lang="en-US" dirty="0">
                <a:solidFill>
                  <a:srgbClr val="57565A"/>
                </a:solidFill>
              </a:rPr>
              <a:t>and within family.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0758" y="1325767"/>
            <a:ext cx="2399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 smtClean="0">
                <a:solidFill>
                  <a:srgbClr val="57565A"/>
                </a:solidFill>
              </a:rPr>
              <a:t>Degree/Refugee/British </a:t>
            </a:r>
          </a:p>
          <a:p>
            <a:pPr defTabSz="914378"/>
            <a:r>
              <a:rPr lang="en-US" dirty="0" smtClean="0">
                <a:solidFill>
                  <a:srgbClr val="57565A"/>
                </a:solidFill>
              </a:rPr>
              <a:t>on </a:t>
            </a:r>
            <a:r>
              <a:rPr lang="en-US" dirty="0">
                <a:solidFill>
                  <a:srgbClr val="57565A"/>
                </a:solidFill>
              </a:rPr>
              <a:t>to a successful career as engineer and business </a:t>
            </a:r>
            <a:r>
              <a:rPr lang="en-US" dirty="0" smtClean="0">
                <a:solidFill>
                  <a:srgbClr val="57565A"/>
                </a:solidFill>
              </a:rPr>
              <a:t>development.</a:t>
            </a:r>
            <a:endParaRPr lang="en-US" dirty="0">
              <a:solidFill>
                <a:srgbClr val="57565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26" y="1756968"/>
            <a:ext cx="692756" cy="692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73" y="2787482"/>
            <a:ext cx="524568" cy="524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61" y="4001028"/>
            <a:ext cx="553638" cy="5550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32" y="5033114"/>
            <a:ext cx="671097" cy="741544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 flipH="1">
            <a:off x="3579410" y="2247078"/>
            <a:ext cx="893993" cy="60483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3217206" y="3549025"/>
            <a:ext cx="1434093" cy="1594887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90" grpId="0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535</Words>
  <Application>Microsoft Office PowerPoint</Application>
  <PresentationFormat>On-screen Show (4:3)</PresentationFormat>
  <Paragraphs>102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Owning your Identity</vt:lpstr>
      <vt:lpstr>Who is Result CIC?  Community Interest Company (social enterprise)  ‘Confidently different, we empower marginalised groups to become positive role models’</vt:lpstr>
      <vt:lpstr>Today</vt:lpstr>
      <vt:lpstr>Who defines you?</vt:lpstr>
      <vt:lpstr>Labels</vt:lpstr>
      <vt:lpstr>What makes up your identity?</vt:lpstr>
      <vt:lpstr>Which one is me?</vt:lpstr>
      <vt:lpstr>Key points</vt:lpstr>
      <vt:lpstr> </vt:lpstr>
      <vt:lpstr>Key points</vt:lpstr>
      <vt:lpstr>You and your strengths</vt:lpstr>
      <vt:lpstr>Strengths developed from the different and combined elements of your identity </vt:lpstr>
      <vt:lpstr>Overcoming barriers</vt:lpstr>
      <vt:lpstr>Barriers </vt:lpstr>
      <vt:lpstr>Overcoming barriers</vt:lpstr>
      <vt:lpstr>Labels!</vt:lpstr>
      <vt:lpstr>PowerPoint Presentation</vt:lpstr>
      <vt:lpstr>Feedback/questions?</vt:lpstr>
      <vt:lpstr>Thank you.  www.resultcic.com info@resultcic.com  www.facebook.com/resultcic @resultcic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quality; discovering, becoming and being fully yourself</dc:title>
  <dc:creator>Jane</dc:creator>
  <cp:lastModifiedBy>Admin</cp:lastModifiedBy>
  <cp:revision>60</cp:revision>
  <dcterms:created xsi:type="dcterms:W3CDTF">2018-07-02T16:06:45Z</dcterms:created>
  <dcterms:modified xsi:type="dcterms:W3CDTF">2019-06-19T14:04:41Z</dcterms:modified>
</cp:coreProperties>
</file>