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7" r:id="rId2"/>
    <p:sldId id="317" r:id="rId3"/>
    <p:sldId id="318" r:id="rId4"/>
    <p:sldId id="305" r:id="rId5"/>
    <p:sldId id="306" r:id="rId6"/>
    <p:sldId id="319" r:id="rId7"/>
    <p:sldId id="338" r:id="rId8"/>
    <p:sldId id="312" r:id="rId9"/>
    <p:sldId id="313" r:id="rId10"/>
    <p:sldId id="314" r:id="rId11"/>
    <p:sldId id="323" r:id="rId12"/>
    <p:sldId id="324" r:id="rId13"/>
    <p:sldId id="320" r:id="rId14"/>
    <p:sldId id="315" r:id="rId15"/>
    <p:sldId id="321" r:id="rId16"/>
    <p:sldId id="325" r:id="rId17"/>
    <p:sldId id="326" r:id="rId18"/>
    <p:sldId id="327" r:id="rId19"/>
    <p:sldId id="328" r:id="rId20"/>
    <p:sldId id="329" r:id="rId21"/>
    <p:sldId id="316" r:id="rId22"/>
    <p:sldId id="322" r:id="rId23"/>
    <p:sldId id="336" r:id="rId24"/>
    <p:sldId id="330" r:id="rId25"/>
    <p:sldId id="331" r:id="rId26"/>
    <p:sldId id="332" r:id="rId27"/>
    <p:sldId id="334" r:id="rId28"/>
    <p:sldId id="333" r:id="rId29"/>
    <p:sldId id="335" r:id="rId30"/>
    <p:sldId id="304" r:id="rId31"/>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06" userDrawn="1">
          <p15:clr>
            <a:srgbClr val="A4A3A4"/>
          </p15:clr>
        </p15:guide>
        <p15:guide id="4" orient="horz" pos="935" userDrawn="1">
          <p15:clr>
            <a:srgbClr val="A4A3A4"/>
          </p15:clr>
        </p15:guide>
        <p15:guide id="5" pos="7219" userDrawn="1">
          <p15:clr>
            <a:srgbClr val="A4A3A4"/>
          </p15:clr>
        </p15:guide>
        <p15:guide id="6" pos="4021" userDrawn="1">
          <p15:clr>
            <a:srgbClr val="A4A3A4"/>
          </p15:clr>
        </p15:guide>
        <p15:guide id="7" pos="3681" userDrawn="1">
          <p15:clr>
            <a:srgbClr val="A4A3A4"/>
          </p15:clr>
        </p15:guide>
        <p15:guide id="8" orient="horz" pos="3974" userDrawn="1">
          <p15:clr>
            <a:srgbClr val="A4A3A4"/>
          </p15:clr>
        </p15:guide>
        <p15:guide id="9" orient="horz" pos="16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554"/>
    <a:srgbClr val="BE3A34"/>
    <a:srgbClr val="D7D2CB"/>
    <a:srgbClr val="7BAFD4"/>
    <a:srgbClr val="6BCABA"/>
    <a:srgbClr val="F1B434"/>
    <a:srgbClr val="43617D"/>
    <a:srgbClr val="22456C"/>
    <a:srgbClr val="1C5182"/>
    <a:srgbClr val="A0A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144" autoAdjust="0"/>
  </p:normalViewPr>
  <p:slideViewPr>
    <p:cSldViewPr snapToGrid="0" showGuides="1">
      <p:cViewPr varScale="1">
        <p:scale>
          <a:sx n="103" d="100"/>
          <a:sy n="103" d="100"/>
        </p:scale>
        <p:origin x="912" y="114"/>
      </p:cViewPr>
      <p:guideLst>
        <p:guide orient="horz" pos="2160"/>
        <p:guide pos="3840"/>
        <p:guide pos="506"/>
        <p:guide orient="horz" pos="935"/>
        <p:guide pos="7219"/>
        <p:guide pos="4021"/>
        <p:guide pos="3681"/>
        <p:guide orient="horz" pos="3974"/>
        <p:guide orient="horz" pos="1638"/>
      </p:guideLst>
    </p:cSldViewPr>
  </p:slideViewPr>
  <p:outlineViewPr>
    <p:cViewPr>
      <p:scale>
        <a:sx n="33" d="100"/>
        <a:sy n="33" d="100"/>
      </p:scale>
      <p:origin x="0" y="-7578"/>
    </p:cViewPr>
  </p:outlineViewPr>
  <p:notesTextViewPr>
    <p:cViewPr>
      <p:scale>
        <a:sx n="1" d="1"/>
        <a:sy n="1" d="1"/>
      </p:scale>
      <p:origin x="0" y="0"/>
    </p:cViewPr>
  </p:notesTextViewPr>
  <p:notesViewPr>
    <p:cSldViewPr snapToGrid="0">
      <p:cViewPr varScale="1">
        <p:scale>
          <a:sx n="75" d="100"/>
          <a:sy n="75" d="100"/>
        </p:scale>
        <p:origin x="41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cat>
            <c:strRef>
              <c:f>Sheet1!$G$7:$G$12</c:f>
              <c:strCache>
                <c:ptCount val="6"/>
                <c:pt idx="0">
                  <c:v>Bisexual   </c:v>
                </c:pt>
                <c:pt idx="1">
                  <c:v>Gay Man</c:v>
                </c:pt>
                <c:pt idx="2">
                  <c:v>Gay woman/lesbian</c:v>
                </c:pt>
                <c:pt idx="3">
                  <c:v>Heterosexual</c:v>
                </c:pt>
                <c:pt idx="4">
                  <c:v>Other</c:v>
                </c:pt>
                <c:pt idx="5">
                  <c:v>Information refused</c:v>
                </c:pt>
              </c:strCache>
            </c:strRef>
          </c:cat>
          <c:val>
            <c:numRef>
              <c:f>Sheet1!$H$7:$H$12</c:f>
              <c:numCache>
                <c:formatCode>#,##0</c:formatCode>
                <c:ptCount val="6"/>
                <c:pt idx="0">
                  <c:v>10240</c:v>
                </c:pt>
                <c:pt idx="1">
                  <c:v>3505</c:v>
                </c:pt>
                <c:pt idx="2" formatCode="General">
                  <c:v>2085</c:v>
                </c:pt>
                <c:pt idx="3">
                  <c:v>253815</c:v>
                </c:pt>
                <c:pt idx="4" formatCode="General">
                  <c:v>4450</c:v>
                </c:pt>
                <c:pt idx="5">
                  <c:v>18870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078BD8-82A4-406E-8E6A-E2CBD8069A11}" type="doc">
      <dgm:prSet loTypeId="urn:microsoft.com/office/officeart/2005/8/layout/arrow5" loCatId="process" qsTypeId="urn:microsoft.com/office/officeart/2005/8/quickstyle/simple3" qsCatId="simple" csTypeId="urn:microsoft.com/office/officeart/2005/8/colors/colorful1" csCatId="colorful" phldr="1"/>
      <dgm:spPr/>
      <dgm:t>
        <a:bodyPr/>
        <a:lstStyle/>
        <a:p>
          <a:endParaRPr lang="en-GB"/>
        </a:p>
      </dgm:t>
    </dgm:pt>
    <dgm:pt modelId="{E1457370-D8F9-46BB-A7E3-F1B28096BCDB}">
      <dgm:prSet custT="1"/>
      <dgm:spPr/>
      <dgm:t>
        <a:bodyPr/>
        <a:lstStyle/>
        <a:p>
          <a:pPr rtl="0"/>
          <a:r>
            <a:rPr lang="en-US" sz="2000" dirty="0" smtClean="0"/>
            <a:t>Pressure </a:t>
          </a:r>
          <a:endParaRPr lang="en-GB" sz="2000" dirty="0"/>
        </a:p>
      </dgm:t>
    </dgm:pt>
    <dgm:pt modelId="{C5BCF3A0-C525-4539-A97F-76C032929A73}" type="parTrans" cxnId="{903D83F6-9033-4285-A1F8-A2D7BA63DD18}">
      <dgm:prSet/>
      <dgm:spPr/>
      <dgm:t>
        <a:bodyPr/>
        <a:lstStyle/>
        <a:p>
          <a:endParaRPr lang="en-GB"/>
        </a:p>
      </dgm:t>
    </dgm:pt>
    <dgm:pt modelId="{391C38E3-422A-40B8-92F4-A044A004B8D1}" type="sibTrans" cxnId="{903D83F6-9033-4285-A1F8-A2D7BA63DD18}">
      <dgm:prSet/>
      <dgm:spPr/>
      <dgm:t>
        <a:bodyPr/>
        <a:lstStyle/>
        <a:p>
          <a:endParaRPr lang="en-GB"/>
        </a:p>
      </dgm:t>
    </dgm:pt>
    <dgm:pt modelId="{AA3925BA-9598-47F9-A6C6-A434A68BDAC6}">
      <dgm:prSet custT="1"/>
      <dgm:spPr/>
      <dgm:t>
        <a:bodyPr/>
        <a:lstStyle/>
        <a:p>
          <a:pPr rtl="0"/>
          <a:r>
            <a:rPr lang="en-US" sz="1400" dirty="0" smtClean="0"/>
            <a:t>HERA 2017, general duty to promote equality of opportunity. s. 29 Special duty to regulate using A&amp;P plans</a:t>
          </a:r>
          <a:endParaRPr lang="en-GB" sz="1400" dirty="0"/>
        </a:p>
      </dgm:t>
    </dgm:pt>
    <dgm:pt modelId="{DE672E8B-2379-44DD-B8F1-03C5B4144E37}" type="parTrans" cxnId="{A9F031FB-9893-42F4-BE1A-3CBBD3776B6F}">
      <dgm:prSet/>
      <dgm:spPr/>
      <dgm:t>
        <a:bodyPr/>
        <a:lstStyle/>
        <a:p>
          <a:endParaRPr lang="en-GB"/>
        </a:p>
      </dgm:t>
    </dgm:pt>
    <dgm:pt modelId="{1FEF4288-453A-4740-AEFA-75FB1AA87922}" type="sibTrans" cxnId="{A9F031FB-9893-42F4-BE1A-3CBBD3776B6F}">
      <dgm:prSet/>
      <dgm:spPr/>
      <dgm:t>
        <a:bodyPr/>
        <a:lstStyle/>
        <a:p>
          <a:endParaRPr lang="en-GB"/>
        </a:p>
      </dgm:t>
    </dgm:pt>
    <dgm:pt modelId="{B7DDE1ED-8B21-4E78-869F-1552A1932B09}">
      <dgm:prSet custT="1"/>
      <dgm:spPr/>
      <dgm:t>
        <a:bodyPr/>
        <a:lstStyle/>
        <a:p>
          <a:pPr rtl="0"/>
          <a:r>
            <a:rPr lang="en-US" sz="1400" dirty="0" smtClean="0"/>
            <a:t>Provider  regulation through A&amp;P Plans </a:t>
          </a:r>
          <a:endParaRPr lang="en-GB" sz="1400" dirty="0"/>
        </a:p>
      </dgm:t>
    </dgm:pt>
    <dgm:pt modelId="{631ACB6B-A431-45A8-B9BF-80BE6BC5661E}" type="parTrans" cxnId="{05594B61-E552-4CD8-91AE-6AD5283FED38}">
      <dgm:prSet/>
      <dgm:spPr/>
      <dgm:t>
        <a:bodyPr/>
        <a:lstStyle/>
        <a:p>
          <a:endParaRPr lang="en-GB"/>
        </a:p>
      </dgm:t>
    </dgm:pt>
    <dgm:pt modelId="{2C43A39A-E47A-4E37-839A-0613F90FA51C}" type="sibTrans" cxnId="{05594B61-E552-4CD8-91AE-6AD5283FED38}">
      <dgm:prSet/>
      <dgm:spPr/>
      <dgm:t>
        <a:bodyPr/>
        <a:lstStyle/>
        <a:p>
          <a:endParaRPr lang="en-GB"/>
        </a:p>
      </dgm:t>
    </dgm:pt>
    <dgm:pt modelId="{307A8E9B-6A53-497E-BF2F-289399C6DA71}">
      <dgm:prSet custT="1"/>
      <dgm:spPr/>
      <dgm:t>
        <a:bodyPr/>
        <a:lstStyle/>
        <a:p>
          <a:pPr rtl="0"/>
          <a:r>
            <a:rPr lang="en-US" sz="1400" dirty="0" smtClean="0"/>
            <a:t>Regulatory Notice 1</a:t>
          </a:r>
          <a:endParaRPr lang="en-GB" sz="1400" dirty="0"/>
        </a:p>
      </dgm:t>
    </dgm:pt>
    <dgm:pt modelId="{CDDD0C1E-617D-4EF0-A118-3F59BE6457A0}" type="parTrans" cxnId="{63CF182C-A876-4B04-9CDE-BB4E394DC14B}">
      <dgm:prSet/>
      <dgm:spPr/>
      <dgm:t>
        <a:bodyPr/>
        <a:lstStyle/>
        <a:p>
          <a:endParaRPr lang="en-GB"/>
        </a:p>
      </dgm:t>
    </dgm:pt>
    <dgm:pt modelId="{B39ECB78-F6BF-43E5-996C-56082F0896AF}" type="sibTrans" cxnId="{63CF182C-A876-4B04-9CDE-BB4E394DC14B}">
      <dgm:prSet/>
      <dgm:spPr/>
      <dgm:t>
        <a:bodyPr/>
        <a:lstStyle/>
        <a:p>
          <a:endParaRPr lang="en-GB"/>
        </a:p>
      </dgm:t>
    </dgm:pt>
    <dgm:pt modelId="{2C80A788-CF73-4E5A-A01B-0B1A32590AD3}">
      <dgm:prSet custT="1"/>
      <dgm:spPr/>
      <dgm:t>
        <a:bodyPr/>
        <a:lstStyle/>
        <a:p>
          <a:pPr rtl="0"/>
          <a:r>
            <a:rPr lang="en-US" sz="1400" dirty="0" smtClean="0"/>
            <a:t>Impact reports</a:t>
          </a:r>
          <a:endParaRPr lang="en-GB" sz="1400" dirty="0"/>
        </a:p>
      </dgm:t>
    </dgm:pt>
    <dgm:pt modelId="{4B7AB81A-21C9-4D73-8769-022AC953F120}" type="parTrans" cxnId="{B7FD1FAE-C358-4DC3-B768-89D60E4D437D}">
      <dgm:prSet/>
      <dgm:spPr/>
      <dgm:t>
        <a:bodyPr/>
        <a:lstStyle/>
        <a:p>
          <a:endParaRPr lang="en-GB"/>
        </a:p>
      </dgm:t>
    </dgm:pt>
    <dgm:pt modelId="{43589D66-89AD-46A2-BA3B-85F5F646FFD8}" type="sibTrans" cxnId="{B7FD1FAE-C358-4DC3-B768-89D60E4D437D}">
      <dgm:prSet/>
      <dgm:spPr/>
      <dgm:t>
        <a:bodyPr/>
        <a:lstStyle/>
        <a:p>
          <a:endParaRPr lang="en-GB"/>
        </a:p>
      </dgm:t>
    </dgm:pt>
    <dgm:pt modelId="{15CA3042-2B4A-4EFA-8B76-F8DAA6099D20}">
      <dgm:prSet custT="1"/>
      <dgm:spPr/>
      <dgm:t>
        <a:bodyPr/>
        <a:lstStyle/>
        <a:p>
          <a:pPr rtl="0"/>
          <a:r>
            <a:rPr lang="en-US" sz="1400" dirty="0" smtClean="0"/>
            <a:t>Conditions</a:t>
          </a:r>
          <a:endParaRPr lang="en-GB" sz="1400" dirty="0"/>
        </a:p>
      </dgm:t>
    </dgm:pt>
    <dgm:pt modelId="{4C0FC6CC-869A-4D41-8EFE-237B9542A6E9}" type="parTrans" cxnId="{22483984-9C75-4251-9730-2511808C52E5}">
      <dgm:prSet/>
      <dgm:spPr/>
      <dgm:t>
        <a:bodyPr/>
        <a:lstStyle/>
        <a:p>
          <a:endParaRPr lang="en-GB"/>
        </a:p>
      </dgm:t>
    </dgm:pt>
    <dgm:pt modelId="{9991A3FF-42BC-4888-BDCE-A8821E11209B}" type="sibTrans" cxnId="{22483984-9C75-4251-9730-2511808C52E5}">
      <dgm:prSet/>
      <dgm:spPr/>
      <dgm:t>
        <a:bodyPr/>
        <a:lstStyle/>
        <a:p>
          <a:endParaRPr lang="en-GB"/>
        </a:p>
      </dgm:t>
    </dgm:pt>
    <dgm:pt modelId="{0B52A327-AB88-47F4-92D6-954875CDEC38}">
      <dgm:prSet custT="1"/>
      <dgm:spPr/>
      <dgm:t>
        <a:bodyPr/>
        <a:lstStyle/>
        <a:p>
          <a:pPr rtl="0"/>
          <a:r>
            <a:rPr lang="en-US" sz="1400" dirty="0" smtClean="0"/>
            <a:t>Random sampling</a:t>
          </a:r>
          <a:endParaRPr lang="en-GB" sz="1400" dirty="0"/>
        </a:p>
      </dgm:t>
    </dgm:pt>
    <dgm:pt modelId="{8CE7E45C-25DE-4CBF-BFCA-94144072E415}" type="parTrans" cxnId="{3E0056D2-CDAC-4D17-ADCC-6C8360C09511}">
      <dgm:prSet/>
      <dgm:spPr/>
      <dgm:t>
        <a:bodyPr/>
        <a:lstStyle/>
        <a:p>
          <a:endParaRPr lang="en-GB"/>
        </a:p>
      </dgm:t>
    </dgm:pt>
    <dgm:pt modelId="{E3495675-09B1-4220-B581-7C875B2584C6}" type="sibTrans" cxnId="{3E0056D2-CDAC-4D17-ADCC-6C8360C09511}">
      <dgm:prSet/>
      <dgm:spPr/>
      <dgm:t>
        <a:bodyPr/>
        <a:lstStyle/>
        <a:p>
          <a:endParaRPr lang="en-GB"/>
        </a:p>
      </dgm:t>
    </dgm:pt>
    <dgm:pt modelId="{30AB20E9-54C9-437A-9C35-DE962DD632AA}">
      <dgm:prSet custT="1"/>
      <dgm:spPr/>
      <dgm:t>
        <a:bodyPr/>
        <a:lstStyle/>
        <a:p>
          <a:pPr rtl="0"/>
          <a:r>
            <a:rPr lang="en-US" sz="2000" dirty="0" smtClean="0"/>
            <a:t>Support</a:t>
          </a:r>
          <a:endParaRPr lang="en-GB" sz="2000" dirty="0"/>
        </a:p>
      </dgm:t>
    </dgm:pt>
    <dgm:pt modelId="{40D0BF20-A71E-4C7F-A57F-85C9FF9F2CB0}" type="parTrans" cxnId="{77D31D98-5733-4064-875C-3D36925C6555}">
      <dgm:prSet/>
      <dgm:spPr/>
      <dgm:t>
        <a:bodyPr/>
        <a:lstStyle/>
        <a:p>
          <a:endParaRPr lang="en-GB"/>
        </a:p>
      </dgm:t>
    </dgm:pt>
    <dgm:pt modelId="{41C00A01-3F42-4003-A6ED-8D95174071F1}" type="sibTrans" cxnId="{77D31D98-5733-4064-875C-3D36925C6555}">
      <dgm:prSet/>
      <dgm:spPr/>
      <dgm:t>
        <a:bodyPr/>
        <a:lstStyle/>
        <a:p>
          <a:endParaRPr lang="en-GB"/>
        </a:p>
      </dgm:t>
    </dgm:pt>
    <dgm:pt modelId="{B7B31600-9632-48A9-8A1E-978552A2D2E6}">
      <dgm:prSet custT="1"/>
      <dgm:spPr/>
      <dgm:t>
        <a:bodyPr/>
        <a:lstStyle/>
        <a:p>
          <a:pPr rtl="0"/>
          <a:r>
            <a:rPr lang="en-US" sz="1400" dirty="0" smtClean="0"/>
            <a:t>S.35 special duty to promote effective practice</a:t>
          </a:r>
          <a:endParaRPr lang="en-GB" sz="1400" dirty="0"/>
        </a:p>
      </dgm:t>
    </dgm:pt>
    <dgm:pt modelId="{79CC7DE5-3B1B-4373-B898-B0AB98752A5C}" type="parTrans" cxnId="{E0406E7E-8BD9-4A2A-A5EE-D846AE658C40}">
      <dgm:prSet/>
      <dgm:spPr/>
      <dgm:t>
        <a:bodyPr/>
        <a:lstStyle/>
        <a:p>
          <a:endParaRPr lang="en-GB"/>
        </a:p>
      </dgm:t>
    </dgm:pt>
    <dgm:pt modelId="{56D95800-E307-4C8B-A69A-7FBC8F8C7D29}" type="sibTrans" cxnId="{E0406E7E-8BD9-4A2A-A5EE-D846AE658C40}">
      <dgm:prSet/>
      <dgm:spPr/>
      <dgm:t>
        <a:bodyPr/>
        <a:lstStyle/>
        <a:p>
          <a:endParaRPr lang="en-GB"/>
        </a:p>
      </dgm:t>
    </dgm:pt>
    <dgm:pt modelId="{2C6131CD-9586-47E6-843B-0F07EF542AFE}">
      <dgm:prSet custT="1"/>
      <dgm:spPr/>
      <dgm:t>
        <a:bodyPr/>
        <a:lstStyle/>
        <a:p>
          <a:pPr rtl="0"/>
          <a:r>
            <a:rPr lang="en-US" sz="1400" dirty="0" smtClean="0"/>
            <a:t>Sector level</a:t>
          </a:r>
          <a:endParaRPr lang="en-GB" sz="1400" dirty="0"/>
        </a:p>
      </dgm:t>
    </dgm:pt>
    <dgm:pt modelId="{1A4DDD0E-C2D0-4F29-B1B0-A65DE308A9DF}" type="parTrans" cxnId="{8C18858E-97A6-4DF8-BFDC-2ACAB68D3CED}">
      <dgm:prSet/>
      <dgm:spPr/>
      <dgm:t>
        <a:bodyPr/>
        <a:lstStyle/>
        <a:p>
          <a:endParaRPr lang="en-GB"/>
        </a:p>
      </dgm:t>
    </dgm:pt>
    <dgm:pt modelId="{6ADCDF24-29BF-44FD-9A49-72F6F497502B}" type="sibTrans" cxnId="{8C18858E-97A6-4DF8-BFDC-2ACAB68D3CED}">
      <dgm:prSet/>
      <dgm:spPr/>
      <dgm:t>
        <a:bodyPr/>
        <a:lstStyle/>
        <a:p>
          <a:endParaRPr lang="en-GB"/>
        </a:p>
      </dgm:t>
    </dgm:pt>
    <dgm:pt modelId="{BACDD398-EFD2-40C5-8354-D37FD75E7412}">
      <dgm:prSet custT="1"/>
      <dgm:spPr/>
      <dgm:t>
        <a:bodyPr/>
        <a:lstStyle/>
        <a:p>
          <a:pPr rtl="0"/>
          <a:r>
            <a:rPr lang="en-US" sz="1400" dirty="0" smtClean="0"/>
            <a:t>Regulatory Notice 6</a:t>
          </a:r>
          <a:endParaRPr lang="en-GB" sz="1400" dirty="0"/>
        </a:p>
      </dgm:t>
    </dgm:pt>
    <dgm:pt modelId="{CD32942B-FC05-428D-966E-9FD5C103B7AD}" type="parTrans" cxnId="{3903D36D-4778-4ACA-98F2-60C381126E0A}">
      <dgm:prSet/>
      <dgm:spPr/>
      <dgm:t>
        <a:bodyPr/>
        <a:lstStyle/>
        <a:p>
          <a:endParaRPr lang="en-GB"/>
        </a:p>
      </dgm:t>
    </dgm:pt>
    <dgm:pt modelId="{97062EA8-8FE7-416F-8AEE-D539EC3B2A06}" type="sibTrans" cxnId="{3903D36D-4778-4ACA-98F2-60C381126E0A}">
      <dgm:prSet/>
      <dgm:spPr/>
      <dgm:t>
        <a:bodyPr/>
        <a:lstStyle/>
        <a:p>
          <a:endParaRPr lang="en-GB"/>
        </a:p>
      </dgm:t>
    </dgm:pt>
    <dgm:pt modelId="{2B927BF3-6540-4E1C-9FB8-3CE9AEDAC813}">
      <dgm:prSet custT="1"/>
      <dgm:spPr/>
      <dgm:t>
        <a:bodyPr/>
        <a:lstStyle/>
        <a:p>
          <a:pPr rtl="0"/>
          <a:r>
            <a:rPr lang="en-US" sz="1400" dirty="0" smtClean="0"/>
            <a:t>Effective practice</a:t>
          </a:r>
          <a:endParaRPr lang="en-GB" sz="1400" dirty="0"/>
        </a:p>
      </dgm:t>
    </dgm:pt>
    <dgm:pt modelId="{A12A28F5-D933-42F5-9820-AA1AF9736843}" type="parTrans" cxnId="{84BDE58B-512A-4A3C-9D57-7E86454259C0}">
      <dgm:prSet/>
      <dgm:spPr/>
      <dgm:t>
        <a:bodyPr/>
        <a:lstStyle/>
        <a:p>
          <a:endParaRPr lang="en-GB"/>
        </a:p>
      </dgm:t>
    </dgm:pt>
    <dgm:pt modelId="{13D0B85C-C9AD-4508-8F5E-9F9D48641037}" type="sibTrans" cxnId="{84BDE58B-512A-4A3C-9D57-7E86454259C0}">
      <dgm:prSet/>
      <dgm:spPr/>
      <dgm:t>
        <a:bodyPr/>
        <a:lstStyle/>
        <a:p>
          <a:endParaRPr lang="en-GB"/>
        </a:p>
      </dgm:t>
    </dgm:pt>
    <dgm:pt modelId="{5642DFC4-2510-4FDA-9929-71834852273D}">
      <dgm:prSet custT="1"/>
      <dgm:spPr/>
      <dgm:t>
        <a:bodyPr/>
        <a:lstStyle/>
        <a:p>
          <a:pPr rtl="0"/>
          <a:r>
            <a:rPr lang="en-US" sz="1400" dirty="0" smtClean="0"/>
            <a:t>Guidance and resources</a:t>
          </a:r>
          <a:endParaRPr lang="en-GB" sz="1400" dirty="0"/>
        </a:p>
      </dgm:t>
    </dgm:pt>
    <dgm:pt modelId="{71998AF0-87EE-4B43-BACB-DF94C0860E6B}" type="parTrans" cxnId="{77505603-5DEE-4B6E-A102-0952AAD02F28}">
      <dgm:prSet/>
      <dgm:spPr/>
      <dgm:t>
        <a:bodyPr/>
        <a:lstStyle/>
        <a:p>
          <a:endParaRPr lang="en-GB"/>
        </a:p>
      </dgm:t>
    </dgm:pt>
    <dgm:pt modelId="{7AAB4598-FBBA-4001-A239-3D5E7896F959}" type="sibTrans" cxnId="{77505603-5DEE-4B6E-A102-0952AAD02F28}">
      <dgm:prSet/>
      <dgm:spPr/>
      <dgm:t>
        <a:bodyPr/>
        <a:lstStyle/>
        <a:p>
          <a:endParaRPr lang="en-GB"/>
        </a:p>
      </dgm:t>
    </dgm:pt>
    <dgm:pt modelId="{D270578E-6DB8-48AA-931F-C0DAC30A280D}">
      <dgm:prSet custT="1"/>
      <dgm:spPr/>
      <dgm:t>
        <a:bodyPr/>
        <a:lstStyle/>
        <a:p>
          <a:pPr rtl="0"/>
          <a:r>
            <a:rPr lang="en-US" sz="1400" dirty="0" smtClean="0"/>
            <a:t>Section on </a:t>
          </a:r>
          <a:r>
            <a:rPr lang="en-GB" sz="1400" dirty="0" smtClean="0"/>
            <a:t>meaningful evaluation for providers with small HE student numbers</a:t>
          </a:r>
          <a:endParaRPr lang="en-GB" sz="1400" dirty="0"/>
        </a:p>
      </dgm:t>
    </dgm:pt>
    <dgm:pt modelId="{A68FA582-9845-4EF8-BBBD-41430A266541}" type="parTrans" cxnId="{09DA05C9-DE92-426B-95E5-B061331E52AB}">
      <dgm:prSet/>
      <dgm:spPr/>
      <dgm:t>
        <a:bodyPr/>
        <a:lstStyle/>
        <a:p>
          <a:endParaRPr lang="en-GB"/>
        </a:p>
      </dgm:t>
    </dgm:pt>
    <dgm:pt modelId="{C5BE5A84-C32A-4461-98A9-4D7F304A0FCD}" type="sibTrans" cxnId="{09DA05C9-DE92-426B-95E5-B061331E52AB}">
      <dgm:prSet/>
      <dgm:spPr/>
      <dgm:t>
        <a:bodyPr/>
        <a:lstStyle/>
        <a:p>
          <a:endParaRPr lang="en-GB"/>
        </a:p>
      </dgm:t>
    </dgm:pt>
    <dgm:pt modelId="{68D2AE8E-DD90-4DAA-8BF1-73B9175B8278}">
      <dgm:prSet custT="1"/>
      <dgm:spPr/>
      <dgm:t>
        <a:bodyPr/>
        <a:lstStyle/>
        <a:p>
          <a:pPr rtl="0"/>
          <a:r>
            <a:rPr lang="en-US" sz="1400" dirty="0" smtClean="0"/>
            <a:t>A-Z of effective practice</a:t>
          </a:r>
          <a:endParaRPr lang="en-GB" sz="1400" dirty="0"/>
        </a:p>
      </dgm:t>
    </dgm:pt>
    <dgm:pt modelId="{1F5C0411-BDE1-426B-BC71-9F8D0E0EB804}" type="parTrans" cxnId="{54D44F7D-6B11-4145-B5E7-1F78430B1836}">
      <dgm:prSet/>
      <dgm:spPr/>
      <dgm:t>
        <a:bodyPr/>
        <a:lstStyle/>
        <a:p>
          <a:endParaRPr lang="en-GB"/>
        </a:p>
      </dgm:t>
    </dgm:pt>
    <dgm:pt modelId="{7FAF15F1-4650-46C0-8C36-CABB382A45F1}" type="sibTrans" cxnId="{54D44F7D-6B11-4145-B5E7-1F78430B1836}">
      <dgm:prSet/>
      <dgm:spPr/>
      <dgm:t>
        <a:bodyPr/>
        <a:lstStyle/>
        <a:p>
          <a:endParaRPr lang="en-GB"/>
        </a:p>
      </dgm:t>
    </dgm:pt>
    <dgm:pt modelId="{76B832CB-1C1F-43D7-B391-895C84DF4150}">
      <dgm:prSet custT="1"/>
      <dgm:spPr/>
      <dgm:t>
        <a:bodyPr/>
        <a:lstStyle/>
        <a:p>
          <a:pPr rtl="0"/>
          <a:r>
            <a:rPr lang="en-US" sz="1400" dirty="0" smtClean="0"/>
            <a:t>EIX – evidence and impact exchange</a:t>
          </a:r>
          <a:endParaRPr lang="en-GB" sz="1400" dirty="0"/>
        </a:p>
      </dgm:t>
    </dgm:pt>
    <dgm:pt modelId="{B89F016C-A315-45DB-A8AD-BAB4F31D4503}" type="parTrans" cxnId="{943EBF58-D424-4AD5-B484-61729EAF040C}">
      <dgm:prSet/>
      <dgm:spPr/>
      <dgm:t>
        <a:bodyPr/>
        <a:lstStyle/>
        <a:p>
          <a:endParaRPr lang="en-GB"/>
        </a:p>
      </dgm:t>
    </dgm:pt>
    <dgm:pt modelId="{0EBB88E6-376B-40C4-A1DA-101245B89FCE}" type="sibTrans" cxnId="{943EBF58-D424-4AD5-B484-61729EAF040C}">
      <dgm:prSet/>
      <dgm:spPr/>
      <dgm:t>
        <a:bodyPr/>
        <a:lstStyle/>
        <a:p>
          <a:endParaRPr lang="en-GB"/>
        </a:p>
      </dgm:t>
    </dgm:pt>
    <dgm:pt modelId="{92FC2BEA-C6F8-4A73-84B3-88371CA9D317}">
      <dgm:prSet custT="1"/>
      <dgm:spPr/>
      <dgm:t>
        <a:bodyPr/>
        <a:lstStyle/>
        <a:p>
          <a:pPr marR="0" rtl="0" eaLnBrk="1" fontAlgn="auto" latinLnBrk="0" hangingPunct="1">
            <a:buClrTx/>
            <a:buSzTx/>
            <a:buFontTx/>
            <a:tabLst/>
            <a:defRPr/>
          </a:pPr>
          <a:r>
            <a:rPr lang="en-US" sz="1400" dirty="0" smtClean="0"/>
            <a:t>Evaluation tool</a:t>
          </a:r>
          <a:endParaRPr lang="en-GB" sz="1400" dirty="0"/>
        </a:p>
      </dgm:t>
    </dgm:pt>
    <dgm:pt modelId="{01383FDA-DA91-4F20-94A5-6C04C454D53F}" type="parTrans" cxnId="{574C9D4B-0877-4849-954F-C6C0DA3A1F80}">
      <dgm:prSet/>
      <dgm:spPr/>
      <dgm:t>
        <a:bodyPr/>
        <a:lstStyle/>
        <a:p>
          <a:endParaRPr lang="en-GB"/>
        </a:p>
      </dgm:t>
    </dgm:pt>
    <dgm:pt modelId="{E64C8958-91EF-477E-8A30-EF0A27E50E5C}" type="sibTrans" cxnId="{574C9D4B-0877-4849-954F-C6C0DA3A1F80}">
      <dgm:prSet/>
      <dgm:spPr/>
      <dgm:t>
        <a:bodyPr/>
        <a:lstStyle/>
        <a:p>
          <a:endParaRPr lang="en-GB"/>
        </a:p>
      </dgm:t>
    </dgm:pt>
    <dgm:pt modelId="{7CCE9393-C2BF-47EC-B1BB-1537FC516336}">
      <dgm:prSet custT="1"/>
      <dgm:spPr/>
      <dgm:t>
        <a:bodyPr/>
        <a:lstStyle/>
        <a:p>
          <a:pPr marR="0" rtl="0" eaLnBrk="1" fontAlgn="auto" latinLnBrk="0" hangingPunct="1">
            <a:buClrTx/>
            <a:buSzTx/>
            <a:buFontTx/>
            <a:tabLst/>
            <a:defRPr/>
          </a:pPr>
          <a:r>
            <a:rPr lang="en-US" sz="1400" dirty="0" smtClean="0"/>
            <a:t>Dataset</a:t>
          </a:r>
          <a:endParaRPr lang="en-GB" sz="1400" dirty="0"/>
        </a:p>
      </dgm:t>
    </dgm:pt>
    <dgm:pt modelId="{70FC9772-A798-4376-8C49-C2C6FA543AF4}" type="parTrans" cxnId="{49340BF3-727B-400E-BB5A-B8DCB2158F65}">
      <dgm:prSet/>
      <dgm:spPr/>
      <dgm:t>
        <a:bodyPr/>
        <a:lstStyle/>
        <a:p>
          <a:endParaRPr lang="en-GB"/>
        </a:p>
      </dgm:t>
    </dgm:pt>
    <dgm:pt modelId="{99D77204-8F3C-4D77-8FB3-F374DE76E256}" type="sibTrans" cxnId="{49340BF3-727B-400E-BB5A-B8DCB2158F65}">
      <dgm:prSet/>
      <dgm:spPr/>
      <dgm:t>
        <a:bodyPr/>
        <a:lstStyle/>
        <a:p>
          <a:endParaRPr lang="en-GB"/>
        </a:p>
      </dgm:t>
    </dgm:pt>
    <dgm:pt modelId="{021830C9-716F-46FF-BFC1-2973C20DBEE8}">
      <dgm:prSet custT="1"/>
      <dgm:spPr/>
      <dgm:t>
        <a:bodyPr/>
        <a:lstStyle/>
        <a:p>
          <a:pPr marR="0" rtl="0" eaLnBrk="1" fontAlgn="auto" latinLnBrk="0" hangingPunct="1">
            <a:buClrTx/>
            <a:buSzTx/>
            <a:buFontTx/>
            <a:tabLst/>
            <a:defRPr/>
          </a:pPr>
          <a:r>
            <a:rPr lang="en-US" sz="1400" dirty="0" smtClean="0"/>
            <a:t>Funding</a:t>
          </a:r>
          <a:endParaRPr lang="en-GB" sz="1400" dirty="0"/>
        </a:p>
      </dgm:t>
    </dgm:pt>
    <dgm:pt modelId="{EAFB3EC3-C28E-4526-83D1-1F54910540B8}" type="parTrans" cxnId="{4B759818-B6C0-4A7C-B142-E1DE3E6A68A6}">
      <dgm:prSet/>
      <dgm:spPr/>
      <dgm:t>
        <a:bodyPr/>
        <a:lstStyle/>
        <a:p>
          <a:endParaRPr lang="en-GB"/>
        </a:p>
      </dgm:t>
    </dgm:pt>
    <dgm:pt modelId="{B407B819-4D2B-412D-A91C-C0D63073C25A}" type="sibTrans" cxnId="{4B759818-B6C0-4A7C-B142-E1DE3E6A68A6}">
      <dgm:prSet/>
      <dgm:spPr/>
      <dgm:t>
        <a:bodyPr/>
        <a:lstStyle/>
        <a:p>
          <a:endParaRPr lang="en-GB"/>
        </a:p>
      </dgm:t>
    </dgm:pt>
    <dgm:pt modelId="{2CFBAC92-AEC3-4D7A-8073-855EED6099A0}">
      <dgm:prSet custT="1"/>
      <dgm:spPr/>
      <dgm:t>
        <a:bodyPr/>
        <a:lstStyle/>
        <a:p>
          <a:pPr rtl="0"/>
          <a:r>
            <a:rPr lang="en-US" sz="1400" dirty="0" smtClean="0"/>
            <a:t>Student premium funding</a:t>
          </a:r>
          <a:endParaRPr lang="en-GB" sz="1400" dirty="0"/>
        </a:p>
      </dgm:t>
    </dgm:pt>
    <dgm:pt modelId="{8E5037E5-666C-4786-B1CA-9665478672DD}" type="parTrans" cxnId="{FB96A3B8-0F33-491F-8327-E6493E8CD209}">
      <dgm:prSet/>
      <dgm:spPr/>
      <dgm:t>
        <a:bodyPr/>
        <a:lstStyle/>
        <a:p>
          <a:endParaRPr lang="en-GB"/>
        </a:p>
      </dgm:t>
    </dgm:pt>
    <dgm:pt modelId="{AA774497-842D-4556-B5FD-53A7B24FBA6B}" type="sibTrans" cxnId="{FB96A3B8-0F33-491F-8327-E6493E8CD209}">
      <dgm:prSet/>
      <dgm:spPr/>
      <dgm:t>
        <a:bodyPr/>
        <a:lstStyle/>
        <a:p>
          <a:endParaRPr lang="en-GB"/>
        </a:p>
      </dgm:t>
    </dgm:pt>
    <dgm:pt modelId="{9893C7DD-51D6-4C11-BD47-A2641FF32ED2}" type="pres">
      <dgm:prSet presAssocID="{7B078BD8-82A4-406E-8E6A-E2CBD8069A11}" presName="diagram" presStyleCnt="0">
        <dgm:presLayoutVars>
          <dgm:dir/>
          <dgm:resizeHandles val="exact"/>
        </dgm:presLayoutVars>
      </dgm:prSet>
      <dgm:spPr/>
      <dgm:t>
        <a:bodyPr/>
        <a:lstStyle/>
        <a:p>
          <a:endParaRPr lang="en-GB"/>
        </a:p>
      </dgm:t>
    </dgm:pt>
    <dgm:pt modelId="{AF1AAAA7-A65D-4A81-A50B-F2FEF4101399}" type="pres">
      <dgm:prSet presAssocID="{E1457370-D8F9-46BB-A7E3-F1B28096BCDB}" presName="arrow" presStyleLbl="node1" presStyleIdx="0" presStyleCnt="2">
        <dgm:presLayoutVars>
          <dgm:bulletEnabled val="1"/>
        </dgm:presLayoutVars>
      </dgm:prSet>
      <dgm:spPr/>
      <dgm:t>
        <a:bodyPr/>
        <a:lstStyle/>
        <a:p>
          <a:endParaRPr lang="en-GB"/>
        </a:p>
      </dgm:t>
    </dgm:pt>
    <dgm:pt modelId="{98FCE8C5-A11B-4677-89AF-9A1F3039E73B}" type="pres">
      <dgm:prSet presAssocID="{30AB20E9-54C9-437A-9C35-DE962DD632AA}" presName="arrow" presStyleLbl="node1" presStyleIdx="1" presStyleCnt="2" custRadScaleRad="99600" custRadScaleInc="-102">
        <dgm:presLayoutVars>
          <dgm:bulletEnabled val="1"/>
        </dgm:presLayoutVars>
      </dgm:prSet>
      <dgm:spPr/>
      <dgm:t>
        <a:bodyPr/>
        <a:lstStyle/>
        <a:p>
          <a:endParaRPr lang="en-GB"/>
        </a:p>
      </dgm:t>
    </dgm:pt>
  </dgm:ptLst>
  <dgm:cxnLst>
    <dgm:cxn modelId="{8FD31783-461A-4BDE-9745-AA9DDB94423A}" type="presOf" srcId="{D270578E-6DB8-48AA-931F-C0DAC30A280D}" destId="{98FCE8C5-A11B-4677-89AF-9A1F3039E73B}" srcOrd="0" destOrd="6" presId="urn:microsoft.com/office/officeart/2005/8/layout/arrow5"/>
    <dgm:cxn modelId="{2330239F-BB57-41BF-913E-F2DC228B85D7}" type="presOf" srcId="{15CA3042-2B4A-4EFA-8B76-F8DAA6099D20}" destId="{AF1AAAA7-A65D-4A81-A50B-F2FEF4101399}" srcOrd="0" destOrd="5" presId="urn:microsoft.com/office/officeart/2005/8/layout/arrow5"/>
    <dgm:cxn modelId="{09DA05C9-DE92-426B-95E5-B061331E52AB}" srcId="{30AB20E9-54C9-437A-9C35-DE962DD632AA}" destId="{D270578E-6DB8-48AA-931F-C0DAC30A280D}" srcOrd="5" destOrd="0" parTransId="{A68FA582-9845-4EF8-BBBD-41430A266541}" sibTransId="{C5BE5A84-C32A-4461-98A9-4D7F304A0FCD}"/>
    <dgm:cxn modelId="{16E6F028-6C2D-459E-AF4F-A7F45130E191}" type="presOf" srcId="{2C80A788-CF73-4E5A-A01B-0B1A32590AD3}" destId="{AF1AAAA7-A65D-4A81-A50B-F2FEF4101399}" srcOrd="0" destOrd="4" presId="urn:microsoft.com/office/officeart/2005/8/layout/arrow5"/>
    <dgm:cxn modelId="{E0406E7E-8BD9-4A2A-A5EE-D846AE658C40}" srcId="{30AB20E9-54C9-437A-9C35-DE962DD632AA}" destId="{B7B31600-9632-48A9-8A1E-978552A2D2E6}" srcOrd="0" destOrd="0" parTransId="{79CC7DE5-3B1B-4373-B898-B0AB98752A5C}" sibTransId="{56D95800-E307-4C8B-A69A-7FBC8F8C7D29}"/>
    <dgm:cxn modelId="{B7FD1FAE-C358-4DC3-B768-89D60E4D437D}" srcId="{B7DDE1ED-8B21-4E78-869F-1552A1932B09}" destId="{2C80A788-CF73-4E5A-A01B-0B1A32590AD3}" srcOrd="1" destOrd="0" parTransId="{4B7AB81A-21C9-4D73-8769-022AC953F120}" sibTransId="{43589D66-89AD-46A2-BA3B-85F5F646FFD8}"/>
    <dgm:cxn modelId="{05594B61-E552-4CD8-91AE-6AD5283FED38}" srcId="{E1457370-D8F9-46BB-A7E3-F1B28096BCDB}" destId="{B7DDE1ED-8B21-4E78-869F-1552A1932B09}" srcOrd="1" destOrd="0" parTransId="{631ACB6B-A431-45A8-B9BF-80BE6BC5661E}" sibTransId="{2C43A39A-E47A-4E37-839A-0613F90FA51C}"/>
    <dgm:cxn modelId="{0A63A9C8-9C4D-46DC-8D15-7E1035E7BBFE}" type="presOf" srcId="{2CFBAC92-AEC3-4D7A-8073-855EED6099A0}" destId="{AF1AAAA7-A65D-4A81-A50B-F2FEF4101399}" srcOrd="0" destOrd="7" presId="urn:microsoft.com/office/officeart/2005/8/layout/arrow5"/>
    <dgm:cxn modelId="{A791DD2B-6CFD-4786-B048-F67C78E89627}" type="presOf" srcId="{021830C9-716F-46FF-BFC1-2973C20DBEE8}" destId="{98FCE8C5-A11B-4677-89AF-9A1F3039E73B}" srcOrd="0" destOrd="11" presId="urn:microsoft.com/office/officeart/2005/8/layout/arrow5"/>
    <dgm:cxn modelId="{EF28B38E-68E9-4C87-9146-1B516A47F602}" type="presOf" srcId="{30AB20E9-54C9-437A-9C35-DE962DD632AA}" destId="{98FCE8C5-A11B-4677-89AF-9A1F3039E73B}" srcOrd="0" destOrd="0" presId="urn:microsoft.com/office/officeart/2005/8/layout/arrow5"/>
    <dgm:cxn modelId="{8C18858E-97A6-4DF8-BFDC-2ACAB68D3CED}" srcId="{30AB20E9-54C9-437A-9C35-DE962DD632AA}" destId="{2C6131CD-9586-47E6-843B-0F07EF542AFE}" srcOrd="1" destOrd="0" parTransId="{1A4DDD0E-C2D0-4F29-B1B0-A65DE308A9DF}" sibTransId="{6ADCDF24-29BF-44FD-9A49-72F6F497502B}"/>
    <dgm:cxn modelId="{574C9D4B-0877-4849-954F-C6C0DA3A1F80}" srcId="{30AB20E9-54C9-437A-9C35-DE962DD632AA}" destId="{92FC2BEA-C6F8-4A73-84B3-88371CA9D317}" srcOrd="8" destOrd="0" parTransId="{01383FDA-DA91-4F20-94A5-6C04C454D53F}" sibTransId="{E64C8958-91EF-477E-8A30-EF0A27E50E5C}"/>
    <dgm:cxn modelId="{54D44F7D-6B11-4145-B5E7-1F78430B1836}" srcId="{30AB20E9-54C9-437A-9C35-DE962DD632AA}" destId="{68D2AE8E-DD90-4DAA-8BF1-73B9175B8278}" srcOrd="6" destOrd="0" parTransId="{1F5C0411-BDE1-426B-BC71-9F8D0E0EB804}" sibTransId="{7FAF15F1-4650-46C0-8C36-CABB382A45F1}"/>
    <dgm:cxn modelId="{3E0056D2-CDAC-4D17-ADCC-6C8360C09511}" srcId="{B7DDE1ED-8B21-4E78-869F-1552A1932B09}" destId="{0B52A327-AB88-47F4-92D6-954875CDEC38}" srcOrd="3" destOrd="0" parTransId="{8CE7E45C-25DE-4CBF-BFCA-94144072E415}" sibTransId="{E3495675-09B1-4220-B581-7C875B2584C6}"/>
    <dgm:cxn modelId="{535633DE-FA96-4F2B-B778-D8423875DAE4}" type="presOf" srcId="{76B832CB-1C1F-43D7-B391-895C84DF4150}" destId="{98FCE8C5-A11B-4677-89AF-9A1F3039E73B}" srcOrd="0" destOrd="8" presId="urn:microsoft.com/office/officeart/2005/8/layout/arrow5"/>
    <dgm:cxn modelId="{77505603-5DEE-4B6E-A102-0952AAD02F28}" srcId="{30AB20E9-54C9-437A-9C35-DE962DD632AA}" destId="{5642DFC4-2510-4FDA-9929-71834852273D}" srcOrd="4" destOrd="0" parTransId="{71998AF0-87EE-4B43-BACB-DF94C0860E6B}" sibTransId="{7AAB4598-FBBA-4001-A239-3D5E7896F959}"/>
    <dgm:cxn modelId="{3903D36D-4778-4ACA-98F2-60C381126E0A}" srcId="{30AB20E9-54C9-437A-9C35-DE962DD632AA}" destId="{BACDD398-EFD2-40C5-8354-D37FD75E7412}" srcOrd="2" destOrd="0" parTransId="{CD32942B-FC05-428D-966E-9FD5C103B7AD}" sibTransId="{97062EA8-8FE7-416F-8AEE-D539EC3B2A06}"/>
    <dgm:cxn modelId="{49340BF3-727B-400E-BB5A-B8DCB2158F65}" srcId="{30AB20E9-54C9-437A-9C35-DE962DD632AA}" destId="{7CCE9393-C2BF-47EC-B1BB-1537FC516336}" srcOrd="9" destOrd="0" parTransId="{70FC9772-A798-4376-8C49-C2C6FA543AF4}" sibTransId="{99D77204-8F3C-4D77-8FB3-F374DE76E256}"/>
    <dgm:cxn modelId="{943EBF58-D424-4AD5-B484-61729EAF040C}" srcId="{30AB20E9-54C9-437A-9C35-DE962DD632AA}" destId="{76B832CB-1C1F-43D7-B391-895C84DF4150}" srcOrd="7" destOrd="0" parTransId="{B89F016C-A315-45DB-A8AD-BAB4F31D4503}" sibTransId="{0EBB88E6-376B-40C4-A1DA-101245B89FCE}"/>
    <dgm:cxn modelId="{4B759818-B6C0-4A7C-B142-E1DE3E6A68A6}" srcId="{30AB20E9-54C9-437A-9C35-DE962DD632AA}" destId="{021830C9-716F-46FF-BFC1-2973C20DBEE8}" srcOrd="10" destOrd="0" parTransId="{EAFB3EC3-C28E-4526-83D1-1F54910540B8}" sibTransId="{B407B819-4D2B-412D-A91C-C0D63073C25A}"/>
    <dgm:cxn modelId="{A9F031FB-9893-42F4-BE1A-3CBBD3776B6F}" srcId="{E1457370-D8F9-46BB-A7E3-F1B28096BCDB}" destId="{AA3925BA-9598-47F9-A6C6-A434A68BDAC6}" srcOrd="0" destOrd="0" parTransId="{DE672E8B-2379-44DD-B8F1-03C5B4144E37}" sibTransId="{1FEF4288-453A-4740-AEFA-75FB1AA87922}"/>
    <dgm:cxn modelId="{78F3CD74-4CAE-40F1-B3B9-DC448F13247D}" type="presOf" srcId="{7CCE9393-C2BF-47EC-B1BB-1537FC516336}" destId="{98FCE8C5-A11B-4677-89AF-9A1F3039E73B}" srcOrd="0" destOrd="10" presId="urn:microsoft.com/office/officeart/2005/8/layout/arrow5"/>
    <dgm:cxn modelId="{1403CB39-36E7-4B0E-96DF-CA5FC2662701}" type="presOf" srcId="{92FC2BEA-C6F8-4A73-84B3-88371CA9D317}" destId="{98FCE8C5-A11B-4677-89AF-9A1F3039E73B}" srcOrd="0" destOrd="9" presId="urn:microsoft.com/office/officeart/2005/8/layout/arrow5"/>
    <dgm:cxn modelId="{B83FCF40-DFE3-4395-91EB-4D8D1B5FF8C0}" type="presOf" srcId="{0B52A327-AB88-47F4-92D6-954875CDEC38}" destId="{AF1AAAA7-A65D-4A81-A50B-F2FEF4101399}" srcOrd="0" destOrd="6" presId="urn:microsoft.com/office/officeart/2005/8/layout/arrow5"/>
    <dgm:cxn modelId="{903D83F6-9033-4285-A1F8-A2D7BA63DD18}" srcId="{7B078BD8-82A4-406E-8E6A-E2CBD8069A11}" destId="{E1457370-D8F9-46BB-A7E3-F1B28096BCDB}" srcOrd="0" destOrd="0" parTransId="{C5BCF3A0-C525-4539-A97F-76C032929A73}" sibTransId="{391C38E3-422A-40B8-92F4-A044A004B8D1}"/>
    <dgm:cxn modelId="{79AD7897-4103-48BF-A7AE-75A394F3CE1E}" type="presOf" srcId="{68D2AE8E-DD90-4DAA-8BF1-73B9175B8278}" destId="{98FCE8C5-A11B-4677-89AF-9A1F3039E73B}" srcOrd="0" destOrd="7" presId="urn:microsoft.com/office/officeart/2005/8/layout/arrow5"/>
    <dgm:cxn modelId="{8F1DBF65-F53A-4A1A-B5EE-F249AED7A13A}" type="presOf" srcId="{B7DDE1ED-8B21-4E78-869F-1552A1932B09}" destId="{AF1AAAA7-A65D-4A81-A50B-F2FEF4101399}" srcOrd="0" destOrd="2" presId="urn:microsoft.com/office/officeart/2005/8/layout/arrow5"/>
    <dgm:cxn modelId="{1E1EB5F8-F2A7-4B81-A206-DAC655EB0B39}" type="presOf" srcId="{BACDD398-EFD2-40C5-8354-D37FD75E7412}" destId="{98FCE8C5-A11B-4677-89AF-9A1F3039E73B}" srcOrd="0" destOrd="3" presId="urn:microsoft.com/office/officeart/2005/8/layout/arrow5"/>
    <dgm:cxn modelId="{64536761-88AF-41D4-9C7E-3BE102A8B0F3}" type="presOf" srcId="{7B078BD8-82A4-406E-8E6A-E2CBD8069A11}" destId="{9893C7DD-51D6-4C11-BD47-A2641FF32ED2}" srcOrd="0" destOrd="0" presId="urn:microsoft.com/office/officeart/2005/8/layout/arrow5"/>
    <dgm:cxn modelId="{84BDE58B-512A-4A3C-9D57-7E86454259C0}" srcId="{30AB20E9-54C9-437A-9C35-DE962DD632AA}" destId="{2B927BF3-6540-4E1C-9FB8-3CE9AEDAC813}" srcOrd="3" destOrd="0" parTransId="{A12A28F5-D933-42F5-9820-AA1AF9736843}" sibTransId="{13D0B85C-C9AD-4508-8F5E-9F9D48641037}"/>
    <dgm:cxn modelId="{0C6FB782-D785-4C88-B9EE-BE600E922A47}" type="presOf" srcId="{307A8E9B-6A53-497E-BF2F-289399C6DA71}" destId="{AF1AAAA7-A65D-4A81-A50B-F2FEF4101399}" srcOrd="0" destOrd="3" presId="urn:microsoft.com/office/officeart/2005/8/layout/arrow5"/>
    <dgm:cxn modelId="{02A520DE-2D18-4BA7-B405-3A5224C27FD4}" type="presOf" srcId="{E1457370-D8F9-46BB-A7E3-F1B28096BCDB}" destId="{AF1AAAA7-A65D-4A81-A50B-F2FEF4101399}" srcOrd="0" destOrd="0" presId="urn:microsoft.com/office/officeart/2005/8/layout/arrow5"/>
    <dgm:cxn modelId="{77D31D98-5733-4064-875C-3D36925C6555}" srcId="{7B078BD8-82A4-406E-8E6A-E2CBD8069A11}" destId="{30AB20E9-54C9-437A-9C35-DE962DD632AA}" srcOrd="1" destOrd="0" parTransId="{40D0BF20-A71E-4C7F-A57F-85C9FF9F2CB0}" sibTransId="{41C00A01-3F42-4003-A6ED-8D95174071F1}"/>
    <dgm:cxn modelId="{4D6C2014-3178-4971-B500-C5F3CE34D871}" type="presOf" srcId="{B7B31600-9632-48A9-8A1E-978552A2D2E6}" destId="{98FCE8C5-A11B-4677-89AF-9A1F3039E73B}" srcOrd="0" destOrd="1" presId="urn:microsoft.com/office/officeart/2005/8/layout/arrow5"/>
    <dgm:cxn modelId="{F8C25C85-04FD-4B77-89E5-F07C5C2741D4}" type="presOf" srcId="{5642DFC4-2510-4FDA-9929-71834852273D}" destId="{98FCE8C5-A11B-4677-89AF-9A1F3039E73B}" srcOrd="0" destOrd="5" presId="urn:microsoft.com/office/officeart/2005/8/layout/arrow5"/>
    <dgm:cxn modelId="{63CF182C-A876-4B04-9CDE-BB4E394DC14B}" srcId="{B7DDE1ED-8B21-4E78-869F-1552A1932B09}" destId="{307A8E9B-6A53-497E-BF2F-289399C6DA71}" srcOrd="0" destOrd="0" parTransId="{CDDD0C1E-617D-4EF0-A118-3F59BE6457A0}" sibTransId="{B39ECB78-F6BF-43E5-996C-56082F0896AF}"/>
    <dgm:cxn modelId="{22483984-9C75-4251-9730-2511808C52E5}" srcId="{B7DDE1ED-8B21-4E78-869F-1552A1932B09}" destId="{15CA3042-2B4A-4EFA-8B76-F8DAA6099D20}" srcOrd="2" destOrd="0" parTransId="{4C0FC6CC-869A-4D41-8EFE-237B9542A6E9}" sibTransId="{9991A3FF-42BC-4888-BDCE-A8821E11209B}"/>
    <dgm:cxn modelId="{611C6125-7D40-41FE-AAD0-75C4250AF0CF}" type="presOf" srcId="{AA3925BA-9598-47F9-A6C6-A434A68BDAC6}" destId="{AF1AAAA7-A65D-4A81-A50B-F2FEF4101399}" srcOrd="0" destOrd="1" presId="urn:microsoft.com/office/officeart/2005/8/layout/arrow5"/>
    <dgm:cxn modelId="{8D9F60FB-9500-4F5B-B249-30F4A4FF252C}" type="presOf" srcId="{2C6131CD-9586-47E6-843B-0F07EF542AFE}" destId="{98FCE8C5-A11B-4677-89AF-9A1F3039E73B}" srcOrd="0" destOrd="2" presId="urn:microsoft.com/office/officeart/2005/8/layout/arrow5"/>
    <dgm:cxn modelId="{593282D2-BBE6-48E2-83D6-2F9B922D3319}" type="presOf" srcId="{2B927BF3-6540-4E1C-9FB8-3CE9AEDAC813}" destId="{98FCE8C5-A11B-4677-89AF-9A1F3039E73B}" srcOrd="0" destOrd="4" presId="urn:microsoft.com/office/officeart/2005/8/layout/arrow5"/>
    <dgm:cxn modelId="{FB96A3B8-0F33-491F-8327-E6493E8CD209}" srcId="{B7DDE1ED-8B21-4E78-869F-1552A1932B09}" destId="{2CFBAC92-AEC3-4D7A-8073-855EED6099A0}" srcOrd="4" destOrd="0" parTransId="{8E5037E5-666C-4786-B1CA-9665478672DD}" sibTransId="{AA774497-842D-4556-B5FD-53A7B24FBA6B}"/>
    <dgm:cxn modelId="{FC231076-3758-4CC2-A392-78D9D4E82B8D}" type="presParOf" srcId="{9893C7DD-51D6-4C11-BD47-A2641FF32ED2}" destId="{AF1AAAA7-A65D-4A81-A50B-F2FEF4101399}" srcOrd="0" destOrd="0" presId="urn:microsoft.com/office/officeart/2005/8/layout/arrow5"/>
    <dgm:cxn modelId="{2728E8C7-A03F-4584-B59F-339028415798}" type="presParOf" srcId="{9893C7DD-51D6-4C11-BD47-A2641FF32ED2}" destId="{98FCE8C5-A11B-4677-89AF-9A1F3039E73B}"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CBC9CB-19CF-459C-8A6A-2BA10C7604B5}" type="doc">
      <dgm:prSet loTypeId="urn:diagrams.loki3.com/VaryingWidthList" loCatId="officeonline" qsTypeId="urn:microsoft.com/office/officeart/2005/8/quickstyle/simple1" qsCatId="simple" csTypeId="urn:microsoft.com/office/officeart/2005/8/colors/accent1_2" csCatId="accent1" phldr="1"/>
      <dgm:spPr/>
    </dgm:pt>
    <dgm:pt modelId="{F05CC293-8A6B-4DBB-9AA6-4110589781D1}">
      <dgm:prSet phldrT="[Text]"/>
      <dgm:spPr/>
      <dgm:t>
        <a:bodyPr/>
        <a:lstStyle/>
        <a:p>
          <a:r>
            <a:rPr lang="en-US" dirty="0" smtClean="0"/>
            <a:t>Eliminate</a:t>
          </a:r>
          <a:endParaRPr lang="en-GB" dirty="0"/>
        </a:p>
      </dgm:t>
    </dgm:pt>
    <dgm:pt modelId="{7D42CF44-A18F-470A-8BEB-527BA65D57A1}" type="parTrans" cxnId="{41EDB0F6-760F-4B2B-84A7-F3CDC9C54F32}">
      <dgm:prSet/>
      <dgm:spPr/>
      <dgm:t>
        <a:bodyPr/>
        <a:lstStyle/>
        <a:p>
          <a:endParaRPr lang="en-GB"/>
        </a:p>
      </dgm:t>
    </dgm:pt>
    <dgm:pt modelId="{16CB3323-4181-44CF-B158-110AD432EFA6}" type="sibTrans" cxnId="{41EDB0F6-760F-4B2B-84A7-F3CDC9C54F32}">
      <dgm:prSet/>
      <dgm:spPr/>
      <dgm:t>
        <a:bodyPr/>
        <a:lstStyle/>
        <a:p>
          <a:endParaRPr lang="en-GB"/>
        </a:p>
      </dgm:t>
    </dgm:pt>
    <dgm:pt modelId="{71CF71A0-4770-4F03-BB89-A39228159C28}">
      <dgm:prSet phldrT="[Text]"/>
      <dgm:spPr/>
      <dgm:t>
        <a:bodyPr/>
        <a:lstStyle/>
        <a:p>
          <a:r>
            <a:rPr lang="en-US" dirty="0" smtClean="0"/>
            <a:t>within a </a:t>
          </a:r>
          <a:endParaRPr lang="en-GB" dirty="0"/>
        </a:p>
      </dgm:t>
    </dgm:pt>
    <dgm:pt modelId="{E168373A-203E-4C68-BBB7-812D5B73615F}" type="parTrans" cxnId="{897A618C-D416-412E-AE16-90D1FA28A097}">
      <dgm:prSet/>
      <dgm:spPr/>
      <dgm:t>
        <a:bodyPr/>
        <a:lstStyle/>
        <a:p>
          <a:endParaRPr lang="en-GB"/>
        </a:p>
      </dgm:t>
    </dgm:pt>
    <dgm:pt modelId="{7E9414E5-A498-4B3A-9670-AA72F5893343}" type="sibTrans" cxnId="{897A618C-D416-412E-AE16-90D1FA28A097}">
      <dgm:prSet/>
      <dgm:spPr/>
      <dgm:t>
        <a:bodyPr/>
        <a:lstStyle/>
        <a:p>
          <a:endParaRPr lang="en-GB"/>
        </a:p>
      </dgm:t>
    </dgm:pt>
    <dgm:pt modelId="{12E09EE4-B090-4459-8970-13F8768C35F3}">
      <dgm:prSet phldrT="[Text]"/>
      <dgm:spPr/>
      <dgm:t>
        <a:bodyPr/>
        <a:lstStyle/>
        <a:p>
          <a:r>
            <a:rPr lang="en-US" dirty="0" smtClean="0"/>
            <a:t>generation</a:t>
          </a:r>
          <a:endParaRPr lang="en-GB" dirty="0"/>
        </a:p>
      </dgm:t>
    </dgm:pt>
    <dgm:pt modelId="{3901989A-A830-4B93-B47D-66CA9DCD0521}" type="parTrans" cxnId="{D06BED45-7E83-4F66-A3C0-207E4E75FE6D}">
      <dgm:prSet/>
      <dgm:spPr/>
      <dgm:t>
        <a:bodyPr/>
        <a:lstStyle/>
        <a:p>
          <a:endParaRPr lang="en-GB"/>
        </a:p>
      </dgm:t>
    </dgm:pt>
    <dgm:pt modelId="{B4FCD9F5-EDD0-4305-91DD-A8FA5BCC4E00}" type="sibTrans" cxnId="{D06BED45-7E83-4F66-A3C0-207E4E75FE6D}">
      <dgm:prSet/>
      <dgm:spPr/>
      <dgm:t>
        <a:bodyPr/>
        <a:lstStyle/>
        <a:p>
          <a:endParaRPr lang="en-GB"/>
        </a:p>
      </dgm:t>
    </dgm:pt>
    <dgm:pt modelId="{7CE4553C-2226-4CD6-A80A-26534F1C38BF}">
      <dgm:prSet phldrT="[Text]"/>
      <dgm:spPr/>
      <dgm:t>
        <a:bodyPr/>
        <a:lstStyle/>
        <a:p>
          <a:r>
            <a:rPr lang="en-US" smtClean="0"/>
            <a:t>inequality</a:t>
          </a:r>
          <a:endParaRPr lang="en-GB" dirty="0"/>
        </a:p>
      </dgm:t>
    </dgm:pt>
    <dgm:pt modelId="{C3A08B63-E632-45C3-9026-3D51DCA2286A}" type="parTrans" cxnId="{664C74ED-70F5-4872-837D-FBF2E22C9070}">
      <dgm:prSet/>
      <dgm:spPr/>
      <dgm:t>
        <a:bodyPr/>
        <a:lstStyle/>
        <a:p>
          <a:endParaRPr lang="en-GB"/>
        </a:p>
      </dgm:t>
    </dgm:pt>
    <dgm:pt modelId="{34BADC87-7E78-45AA-98E5-EA9ADEEF8465}" type="sibTrans" cxnId="{664C74ED-70F5-4872-837D-FBF2E22C9070}">
      <dgm:prSet/>
      <dgm:spPr/>
      <dgm:t>
        <a:bodyPr/>
        <a:lstStyle/>
        <a:p>
          <a:endParaRPr lang="en-GB"/>
        </a:p>
      </dgm:t>
    </dgm:pt>
    <dgm:pt modelId="{3A5BE415-93D7-477A-8CB0-7C7E3620409C}" type="pres">
      <dgm:prSet presAssocID="{93CBC9CB-19CF-459C-8A6A-2BA10C7604B5}" presName="Name0" presStyleCnt="0">
        <dgm:presLayoutVars>
          <dgm:resizeHandles/>
        </dgm:presLayoutVars>
      </dgm:prSet>
      <dgm:spPr/>
    </dgm:pt>
    <dgm:pt modelId="{511603C0-5056-4B8C-BC4A-96860B7F2B39}" type="pres">
      <dgm:prSet presAssocID="{F05CC293-8A6B-4DBB-9AA6-4110589781D1}" presName="text" presStyleLbl="node1" presStyleIdx="0" presStyleCnt="4">
        <dgm:presLayoutVars>
          <dgm:bulletEnabled val="1"/>
        </dgm:presLayoutVars>
      </dgm:prSet>
      <dgm:spPr/>
      <dgm:t>
        <a:bodyPr/>
        <a:lstStyle/>
        <a:p>
          <a:endParaRPr lang="en-GB"/>
        </a:p>
      </dgm:t>
    </dgm:pt>
    <dgm:pt modelId="{EA08B286-ECE6-460D-A121-6BB87102477D}" type="pres">
      <dgm:prSet presAssocID="{16CB3323-4181-44CF-B158-110AD432EFA6}" presName="space" presStyleCnt="0"/>
      <dgm:spPr/>
    </dgm:pt>
    <dgm:pt modelId="{F72458D5-86ED-4784-A9EE-A3AC803A48A8}" type="pres">
      <dgm:prSet presAssocID="{7CE4553C-2226-4CD6-A80A-26534F1C38BF}" presName="text" presStyleLbl="node1" presStyleIdx="1" presStyleCnt="4">
        <dgm:presLayoutVars>
          <dgm:bulletEnabled val="1"/>
        </dgm:presLayoutVars>
      </dgm:prSet>
      <dgm:spPr/>
      <dgm:t>
        <a:bodyPr/>
        <a:lstStyle/>
        <a:p>
          <a:endParaRPr lang="en-GB"/>
        </a:p>
      </dgm:t>
    </dgm:pt>
    <dgm:pt modelId="{60E33B28-F381-4513-805F-2F9E6B15B10A}" type="pres">
      <dgm:prSet presAssocID="{34BADC87-7E78-45AA-98E5-EA9ADEEF8465}" presName="space" presStyleCnt="0"/>
      <dgm:spPr/>
    </dgm:pt>
    <dgm:pt modelId="{A3C4E75F-A312-49BA-BF8B-1E1EA1FECC2E}" type="pres">
      <dgm:prSet presAssocID="{71CF71A0-4770-4F03-BB89-A39228159C28}" presName="text" presStyleLbl="node1" presStyleIdx="2" presStyleCnt="4">
        <dgm:presLayoutVars>
          <dgm:bulletEnabled val="1"/>
        </dgm:presLayoutVars>
      </dgm:prSet>
      <dgm:spPr/>
      <dgm:t>
        <a:bodyPr/>
        <a:lstStyle/>
        <a:p>
          <a:endParaRPr lang="en-GB"/>
        </a:p>
      </dgm:t>
    </dgm:pt>
    <dgm:pt modelId="{9D9EE5CE-5F94-47C1-9D8B-3501EC9287F6}" type="pres">
      <dgm:prSet presAssocID="{7E9414E5-A498-4B3A-9670-AA72F5893343}" presName="space" presStyleCnt="0"/>
      <dgm:spPr/>
    </dgm:pt>
    <dgm:pt modelId="{0A19D328-0E8D-421A-8DBE-1ACEFD9A7A60}" type="pres">
      <dgm:prSet presAssocID="{12E09EE4-B090-4459-8970-13F8768C35F3}" presName="text" presStyleLbl="node1" presStyleIdx="3" presStyleCnt="4">
        <dgm:presLayoutVars>
          <dgm:bulletEnabled val="1"/>
        </dgm:presLayoutVars>
      </dgm:prSet>
      <dgm:spPr/>
      <dgm:t>
        <a:bodyPr/>
        <a:lstStyle/>
        <a:p>
          <a:endParaRPr lang="en-GB"/>
        </a:p>
      </dgm:t>
    </dgm:pt>
  </dgm:ptLst>
  <dgm:cxnLst>
    <dgm:cxn modelId="{34508E4D-DF00-4E7E-9286-23E00EBF9BB5}" type="presOf" srcId="{7CE4553C-2226-4CD6-A80A-26534F1C38BF}" destId="{F72458D5-86ED-4784-A9EE-A3AC803A48A8}" srcOrd="0" destOrd="0" presId="urn:diagrams.loki3.com/VaryingWidthList"/>
    <dgm:cxn modelId="{664C74ED-70F5-4872-837D-FBF2E22C9070}" srcId="{93CBC9CB-19CF-459C-8A6A-2BA10C7604B5}" destId="{7CE4553C-2226-4CD6-A80A-26534F1C38BF}" srcOrd="1" destOrd="0" parTransId="{C3A08B63-E632-45C3-9026-3D51DCA2286A}" sibTransId="{34BADC87-7E78-45AA-98E5-EA9ADEEF8465}"/>
    <dgm:cxn modelId="{D06BED45-7E83-4F66-A3C0-207E4E75FE6D}" srcId="{93CBC9CB-19CF-459C-8A6A-2BA10C7604B5}" destId="{12E09EE4-B090-4459-8970-13F8768C35F3}" srcOrd="3" destOrd="0" parTransId="{3901989A-A830-4B93-B47D-66CA9DCD0521}" sibTransId="{B4FCD9F5-EDD0-4305-91DD-A8FA5BCC4E00}"/>
    <dgm:cxn modelId="{41EDB0F6-760F-4B2B-84A7-F3CDC9C54F32}" srcId="{93CBC9CB-19CF-459C-8A6A-2BA10C7604B5}" destId="{F05CC293-8A6B-4DBB-9AA6-4110589781D1}" srcOrd="0" destOrd="0" parTransId="{7D42CF44-A18F-470A-8BEB-527BA65D57A1}" sibTransId="{16CB3323-4181-44CF-B158-110AD432EFA6}"/>
    <dgm:cxn modelId="{A58A51A6-D629-44D5-9A99-4D1E175B9704}" type="presOf" srcId="{12E09EE4-B090-4459-8970-13F8768C35F3}" destId="{0A19D328-0E8D-421A-8DBE-1ACEFD9A7A60}" srcOrd="0" destOrd="0" presId="urn:diagrams.loki3.com/VaryingWidthList"/>
    <dgm:cxn modelId="{9DC1307B-81D5-405B-9BA3-450FC168BFF8}" type="presOf" srcId="{93CBC9CB-19CF-459C-8A6A-2BA10C7604B5}" destId="{3A5BE415-93D7-477A-8CB0-7C7E3620409C}" srcOrd="0" destOrd="0" presId="urn:diagrams.loki3.com/VaryingWidthList"/>
    <dgm:cxn modelId="{897A618C-D416-412E-AE16-90D1FA28A097}" srcId="{93CBC9CB-19CF-459C-8A6A-2BA10C7604B5}" destId="{71CF71A0-4770-4F03-BB89-A39228159C28}" srcOrd="2" destOrd="0" parTransId="{E168373A-203E-4C68-BBB7-812D5B73615F}" sibTransId="{7E9414E5-A498-4B3A-9670-AA72F5893343}"/>
    <dgm:cxn modelId="{ED505B76-517D-4498-A0B1-47E2C249BDCC}" type="presOf" srcId="{71CF71A0-4770-4F03-BB89-A39228159C28}" destId="{A3C4E75F-A312-49BA-BF8B-1E1EA1FECC2E}" srcOrd="0" destOrd="0" presId="urn:diagrams.loki3.com/VaryingWidthList"/>
    <dgm:cxn modelId="{6668D636-FDFB-478A-9001-2484016C82CE}" type="presOf" srcId="{F05CC293-8A6B-4DBB-9AA6-4110589781D1}" destId="{511603C0-5056-4B8C-BC4A-96860B7F2B39}" srcOrd="0" destOrd="0" presId="urn:diagrams.loki3.com/VaryingWidthList"/>
    <dgm:cxn modelId="{45747576-C2D9-4755-B34F-09D168B8F918}" type="presParOf" srcId="{3A5BE415-93D7-477A-8CB0-7C7E3620409C}" destId="{511603C0-5056-4B8C-BC4A-96860B7F2B39}" srcOrd="0" destOrd="0" presId="urn:diagrams.loki3.com/VaryingWidthList"/>
    <dgm:cxn modelId="{98909ECB-44BB-4420-A03F-9EBFB3DF2838}" type="presParOf" srcId="{3A5BE415-93D7-477A-8CB0-7C7E3620409C}" destId="{EA08B286-ECE6-460D-A121-6BB87102477D}" srcOrd="1" destOrd="0" presId="urn:diagrams.loki3.com/VaryingWidthList"/>
    <dgm:cxn modelId="{172A6EDB-271B-44BD-A135-424B0AB947CD}" type="presParOf" srcId="{3A5BE415-93D7-477A-8CB0-7C7E3620409C}" destId="{F72458D5-86ED-4784-A9EE-A3AC803A48A8}" srcOrd="2" destOrd="0" presId="urn:diagrams.loki3.com/VaryingWidthList"/>
    <dgm:cxn modelId="{93D69F4B-4A8D-4AEA-AC3A-22AE84425AA8}" type="presParOf" srcId="{3A5BE415-93D7-477A-8CB0-7C7E3620409C}" destId="{60E33B28-F381-4513-805F-2F9E6B15B10A}" srcOrd="3" destOrd="0" presId="urn:diagrams.loki3.com/VaryingWidthList"/>
    <dgm:cxn modelId="{4E9E3B6E-1CE6-434E-BF3B-0FC818448E2E}" type="presParOf" srcId="{3A5BE415-93D7-477A-8CB0-7C7E3620409C}" destId="{A3C4E75F-A312-49BA-BF8B-1E1EA1FECC2E}" srcOrd="4" destOrd="0" presId="urn:diagrams.loki3.com/VaryingWidthList"/>
    <dgm:cxn modelId="{BD65ECAA-FFEB-4694-B094-69499640131C}" type="presParOf" srcId="{3A5BE415-93D7-477A-8CB0-7C7E3620409C}" destId="{9D9EE5CE-5F94-47C1-9D8B-3501EC9287F6}" srcOrd="5" destOrd="0" presId="urn:diagrams.loki3.com/VaryingWidthList"/>
    <dgm:cxn modelId="{C4227A06-82AB-4F6C-B2B1-060487309FEB}" type="presParOf" srcId="{3A5BE415-93D7-477A-8CB0-7C7E3620409C}" destId="{0A19D328-0E8D-421A-8DBE-1ACEFD9A7A60}" srcOrd="6"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3DDFC3-7D7D-44C0-B27F-1DD9732FD6D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079EA1E3-ECB0-4055-8532-CD1FECCC2001}">
      <dgm:prSet phldrT="[Text]"/>
      <dgm:spPr/>
      <dgm:t>
        <a:bodyPr/>
        <a:lstStyle/>
        <a:p>
          <a:r>
            <a:rPr lang="en-GB" dirty="0" smtClean="0"/>
            <a:t>Income</a:t>
          </a:r>
          <a:endParaRPr lang="en-GB" dirty="0"/>
        </a:p>
      </dgm:t>
    </dgm:pt>
    <dgm:pt modelId="{641596E4-55FD-4BAC-98AE-20A9CDB284AC}" type="parTrans" cxnId="{E842D7D0-89D1-4F18-A5E2-4A9FB56342C6}">
      <dgm:prSet/>
      <dgm:spPr/>
      <dgm:t>
        <a:bodyPr/>
        <a:lstStyle/>
        <a:p>
          <a:endParaRPr lang="en-GB"/>
        </a:p>
      </dgm:t>
    </dgm:pt>
    <dgm:pt modelId="{93F9F2F4-B2B4-4CFE-8DFF-A97126304AAA}" type="sibTrans" cxnId="{E842D7D0-89D1-4F18-A5E2-4A9FB56342C6}">
      <dgm:prSet/>
      <dgm:spPr/>
      <dgm:t>
        <a:bodyPr/>
        <a:lstStyle/>
        <a:p>
          <a:endParaRPr lang="en-GB"/>
        </a:p>
      </dgm:t>
    </dgm:pt>
    <dgm:pt modelId="{90ADC441-EF6C-4EDD-9E28-9BA491A93A99}">
      <dgm:prSet phldrT="[Text]"/>
      <dgm:spPr/>
      <dgm:t>
        <a:bodyPr/>
        <a:lstStyle/>
        <a:p>
          <a:r>
            <a:rPr lang="en-GB" dirty="0" smtClean="0"/>
            <a:t>Employment</a:t>
          </a:r>
          <a:endParaRPr lang="en-GB" dirty="0"/>
        </a:p>
      </dgm:t>
    </dgm:pt>
    <dgm:pt modelId="{3C08B3D4-E347-4CEC-B373-D2E815E60E60}" type="parTrans" cxnId="{8E8DF814-2C0F-4051-ADF2-BCD4E9268D88}">
      <dgm:prSet/>
      <dgm:spPr/>
      <dgm:t>
        <a:bodyPr/>
        <a:lstStyle/>
        <a:p>
          <a:endParaRPr lang="en-GB"/>
        </a:p>
      </dgm:t>
    </dgm:pt>
    <dgm:pt modelId="{3AD7EF71-6994-4826-9AC4-37E4178062B3}" type="sibTrans" cxnId="{8E8DF814-2C0F-4051-ADF2-BCD4E9268D88}">
      <dgm:prSet/>
      <dgm:spPr/>
      <dgm:t>
        <a:bodyPr/>
        <a:lstStyle/>
        <a:p>
          <a:endParaRPr lang="en-GB"/>
        </a:p>
      </dgm:t>
    </dgm:pt>
    <dgm:pt modelId="{92057B79-F871-4E79-9CE8-753EB5B7A7A0}">
      <dgm:prSet phldrT="[Text]"/>
      <dgm:spPr/>
      <dgm:t>
        <a:bodyPr/>
        <a:lstStyle/>
        <a:p>
          <a:r>
            <a:rPr lang="en-GB" dirty="0" smtClean="0"/>
            <a:t>Education</a:t>
          </a:r>
          <a:endParaRPr lang="en-GB" dirty="0"/>
        </a:p>
      </dgm:t>
    </dgm:pt>
    <dgm:pt modelId="{A42B8AF0-4B47-4915-8839-F19CD7D294F1}" type="parTrans" cxnId="{416FD82D-820B-41BB-9B5D-C260F6600FEC}">
      <dgm:prSet/>
      <dgm:spPr/>
      <dgm:t>
        <a:bodyPr/>
        <a:lstStyle/>
        <a:p>
          <a:endParaRPr lang="en-GB"/>
        </a:p>
      </dgm:t>
    </dgm:pt>
    <dgm:pt modelId="{6D2B8719-1FE9-4D95-8CFB-1F0200109CD9}" type="sibTrans" cxnId="{416FD82D-820B-41BB-9B5D-C260F6600FEC}">
      <dgm:prSet/>
      <dgm:spPr/>
      <dgm:t>
        <a:bodyPr/>
        <a:lstStyle/>
        <a:p>
          <a:endParaRPr lang="en-GB"/>
        </a:p>
      </dgm:t>
    </dgm:pt>
    <dgm:pt modelId="{F4D3939D-67A9-430C-B5A4-8DD2A418DA90}">
      <dgm:prSet phldrT="[Text]"/>
      <dgm:spPr/>
      <dgm:t>
        <a:bodyPr/>
        <a:lstStyle/>
        <a:p>
          <a:r>
            <a:rPr lang="en-GB" dirty="0" smtClean="0"/>
            <a:t>Health</a:t>
          </a:r>
          <a:endParaRPr lang="en-GB" dirty="0"/>
        </a:p>
      </dgm:t>
    </dgm:pt>
    <dgm:pt modelId="{CB7F6C20-CDF9-424B-B838-C6DD1FD85DAA}" type="parTrans" cxnId="{70A6D340-FC57-442F-A931-CCABDDCA4C0F}">
      <dgm:prSet/>
      <dgm:spPr/>
      <dgm:t>
        <a:bodyPr/>
        <a:lstStyle/>
        <a:p>
          <a:endParaRPr lang="en-GB"/>
        </a:p>
      </dgm:t>
    </dgm:pt>
    <dgm:pt modelId="{0B592DD8-99B7-4343-90E0-B8024EAAFD99}" type="sibTrans" cxnId="{70A6D340-FC57-442F-A931-CCABDDCA4C0F}">
      <dgm:prSet/>
      <dgm:spPr/>
      <dgm:t>
        <a:bodyPr/>
        <a:lstStyle/>
        <a:p>
          <a:endParaRPr lang="en-GB"/>
        </a:p>
      </dgm:t>
    </dgm:pt>
    <dgm:pt modelId="{680CE00B-617A-4CE1-97F4-8A32F0A9312C}">
      <dgm:prSet phldrT="[Text]"/>
      <dgm:spPr/>
      <dgm:t>
        <a:bodyPr/>
        <a:lstStyle/>
        <a:p>
          <a:r>
            <a:rPr lang="en-GB" dirty="0" smtClean="0"/>
            <a:t>Crime</a:t>
          </a:r>
          <a:endParaRPr lang="en-GB" dirty="0"/>
        </a:p>
      </dgm:t>
    </dgm:pt>
    <dgm:pt modelId="{5EA9C1B5-92B6-470D-9CAC-96883AA338D4}" type="parTrans" cxnId="{1159884F-27B2-4806-AF83-CEAFBE63C8FA}">
      <dgm:prSet/>
      <dgm:spPr/>
      <dgm:t>
        <a:bodyPr/>
        <a:lstStyle/>
        <a:p>
          <a:endParaRPr lang="en-GB"/>
        </a:p>
      </dgm:t>
    </dgm:pt>
    <dgm:pt modelId="{C6AB1C9C-5E8D-49E6-9304-4D23A0F1A732}" type="sibTrans" cxnId="{1159884F-27B2-4806-AF83-CEAFBE63C8FA}">
      <dgm:prSet/>
      <dgm:spPr/>
      <dgm:t>
        <a:bodyPr/>
        <a:lstStyle/>
        <a:p>
          <a:endParaRPr lang="en-GB"/>
        </a:p>
      </dgm:t>
    </dgm:pt>
    <dgm:pt modelId="{61A71687-1DD9-4488-9DDE-32CE9B85DD4C}">
      <dgm:prSet phldrT="[Text]"/>
      <dgm:spPr/>
      <dgm:t>
        <a:bodyPr/>
        <a:lstStyle/>
        <a:p>
          <a:r>
            <a:rPr lang="en-GB" dirty="0" smtClean="0"/>
            <a:t>Barriers to housing &amp; services</a:t>
          </a:r>
          <a:endParaRPr lang="en-GB" dirty="0"/>
        </a:p>
      </dgm:t>
    </dgm:pt>
    <dgm:pt modelId="{B0D223E6-7367-4A25-8AC9-B615E4ED8395}" type="parTrans" cxnId="{E7AC1CA2-E418-4995-B521-CEE762A925AB}">
      <dgm:prSet/>
      <dgm:spPr/>
      <dgm:t>
        <a:bodyPr/>
        <a:lstStyle/>
        <a:p>
          <a:endParaRPr lang="en-GB"/>
        </a:p>
      </dgm:t>
    </dgm:pt>
    <dgm:pt modelId="{EE322FA3-2787-45EF-B1E6-373E6D3A7FA1}" type="sibTrans" cxnId="{E7AC1CA2-E418-4995-B521-CEE762A925AB}">
      <dgm:prSet/>
      <dgm:spPr/>
      <dgm:t>
        <a:bodyPr/>
        <a:lstStyle/>
        <a:p>
          <a:endParaRPr lang="en-GB"/>
        </a:p>
      </dgm:t>
    </dgm:pt>
    <dgm:pt modelId="{5FE978C1-66C6-4B50-8E5F-B887FAE5209F}">
      <dgm:prSet phldrT="[Text]"/>
      <dgm:spPr/>
      <dgm:t>
        <a:bodyPr/>
        <a:lstStyle/>
        <a:p>
          <a:r>
            <a:rPr lang="en-GB" dirty="0" smtClean="0"/>
            <a:t>Living environment</a:t>
          </a:r>
          <a:endParaRPr lang="en-GB" dirty="0"/>
        </a:p>
      </dgm:t>
    </dgm:pt>
    <dgm:pt modelId="{93703B5D-F9E2-4499-B4BC-96DF354C9A45}" type="parTrans" cxnId="{AEE8E11E-65F4-4C47-A372-F98C636DC34E}">
      <dgm:prSet/>
      <dgm:spPr/>
      <dgm:t>
        <a:bodyPr/>
        <a:lstStyle/>
        <a:p>
          <a:endParaRPr lang="en-GB"/>
        </a:p>
      </dgm:t>
    </dgm:pt>
    <dgm:pt modelId="{CAF138E8-F001-4822-B558-FD2F21D6AB1E}" type="sibTrans" cxnId="{AEE8E11E-65F4-4C47-A372-F98C636DC34E}">
      <dgm:prSet/>
      <dgm:spPr/>
      <dgm:t>
        <a:bodyPr/>
        <a:lstStyle/>
        <a:p>
          <a:endParaRPr lang="en-GB"/>
        </a:p>
      </dgm:t>
    </dgm:pt>
    <dgm:pt modelId="{4025C24E-583C-44F8-BF0C-478D5E31E6BC}" type="pres">
      <dgm:prSet presAssocID="{8E3DDFC3-7D7D-44C0-B27F-1DD9732FD6DE}" presName="diagram" presStyleCnt="0">
        <dgm:presLayoutVars>
          <dgm:dir/>
          <dgm:resizeHandles val="exact"/>
        </dgm:presLayoutVars>
      </dgm:prSet>
      <dgm:spPr/>
    </dgm:pt>
    <dgm:pt modelId="{E0075864-3B3D-42D2-B3E5-02855227EA11}" type="pres">
      <dgm:prSet presAssocID="{079EA1E3-ECB0-4055-8532-CD1FECCC2001}" presName="node" presStyleLbl="node1" presStyleIdx="0" presStyleCnt="7">
        <dgm:presLayoutVars>
          <dgm:bulletEnabled val="1"/>
        </dgm:presLayoutVars>
      </dgm:prSet>
      <dgm:spPr/>
    </dgm:pt>
    <dgm:pt modelId="{0955DFB9-EA1A-4540-855E-F9D66C2F9763}" type="pres">
      <dgm:prSet presAssocID="{93F9F2F4-B2B4-4CFE-8DFF-A97126304AAA}" presName="sibTrans" presStyleCnt="0"/>
      <dgm:spPr/>
    </dgm:pt>
    <dgm:pt modelId="{0A6DE977-E746-40B7-A5AD-1AEFCCC8E63F}" type="pres">
      <dgm:prSet presAssocID="{90ADC441-EF6C-4EDD-9E28-9BA491A93A99}" presName="node" presStyleLbl="node1" presStyleIdx="1" presStyleCnt="7">
        <dgm:presLayoutVars>
          <dgm:bulletEnabled val="1"/>
        </dgm:presLayoutVars>
      </dgm:prSet>
      <dgm:spPr/>
      <dgm:t>
        <a:bodyPr/>
        <a:lstStyle/>
        <a:p>
          <a:endParaRPr lang="en-GB"/>
        </a:p>
      </dgm:t>
    </dgm:pt>
    <dgm:pt modelId="{2D0BF513-971F-41B2-94F2-B5EF16876F96}" type="pres">
      <dgm:prSet presAssocID="{3AD7EF71-6994-4826-9AC4-37E4178062B3}" presName="sibTrans" presStyleCnt="0"/>
      <dgm:spPr/>
    </dgm:pt>
    <dgm:pt modelId="{8BD08EA4-12E7-4256-9CB5-37D2885B1863}" type="pres">
      <dgm:prSet presAssocID="{92057B79-F871-4E79-9CE8-753EB5B7A7A0}" presName="node" presStyleLbl="node1" presStyleIdx="2" presStyleCnt="7">
        <dgm:presLayoutVars>
          <dgm:bulletEnabled val="1"/>
        </dgm:presLayoutVars>
      </dgm:prSet>
      <dgm:spPr/>
    </dgm:pt>
    <dgm:pt modelId="{63E3F246-79D5-4882-90FC-B67C5F11BB3D}" type="pres">
      <dgm:prSet presAssocID="{6D2B8719-1FE9-4D95-8CFB-1F0200109CD9}" presName="sibTrans" presStyleCnt="0"/>
      <dgm:spPr/>
    </dgm:pt>
    <dgm:pt modelId="{9D084BB4-CA14-46EC-9C6D-C0946C79229F}" type="pres">
      <dgm:prSet presAssocID="{F4D3939D-67A9-430C-B5A4-8DD2A418DA90}" presName="node" presStyleLbl="node1" presStyleIdx="3" presStyleCnt="7">
        <dgm:presLayoutVars>
          <dgm:bulletEnabled val="1"/>
        </dgm:presLayoutVars>
      </dgm:prSet>
      <dgm:spPr/>
      <dgm:t>
        <a:bodyPr/>
        <a:lstStyle/>
        <a:p>
          <a:endParaRPr lang="en-GB"/>
        </a:p>
      </dgm:t>
    </dgm:pt>
    <dgm:pt modelId="{27B48E58-02BC-4069-91D0-03AC9CB10A26}" type="pres">
      <dgm:prSet presAssocID="{0B592DD8-99B7-4343-90E0-B8024EAAFD99}" presName="sibTrans" presStyleCnt="0"/>
      <dgm:spPr/>
    </dgm:pt>
    <dgm:pt modelId="{DA9561D8-F7B0-4EF0-BA80-0AF746259998}" type="pres">
      <dgm:prSet presAssocID="{680CE00B-617A-4CE1-97F4-8A32F0A9312C}" presName="node" presStyleLbl="node1" presStyleIdx="4" presStyleCnt="7">
        <dgm:presLayoutVars>
          <dgm:bulletEnabled val="1"/>
        </dgm:presLayoutVars>
      </dgm:prSet>
      <dgm:spPr/>
    </dgm:pt>
    <dgm:pt modelId="{1DF533A9-5241-4A79-9DFF-436DECCC3DC1}" type="pres">
      <dgm:prSet presAssocID="{C6AB1C9C-5E8D-49E6-9304-4D23A0F1A732}" presName="sibTrans" presStyleCnt="0"/>
      <dgm:spPr/>
    </dgm:pt>
    <dgm:pt modelId="{A0AEB3CC-6D81-4F71-B868-5FFB912705A5}" type="pres">
      <dgm:prSet presAssocID="{61A71687-1DD9-4488-9DDE-32CE9B85DD4C}" presName="node" presStyleLbl="node1" presStyleIdx="5" presStyleCnt="7">
        <dgm:presLayoutVars>
          <dgm:bulletEnabled val="1"/>
        </dgm:presLayoutVars>
      </dgm:prSet>
      <dgm:spPr/>
      <dgm:t>
        <a:bodyPr/>
        <a:lstStyle/>
        <a:p>
          <a:endParaRPr lang="en-GB"/>
        </a:p>
      </dgm:t>
    </dgm:pt>
    <dgm:pt modelId="{F072F77B-5530-47ED-A3C7-F77993E866D1}" type="pres">
      <dgm:prSet presAssocID="{EE322FA3-2787-45EF-B1E6-373E6D3A7FA1}" presName="sibTrans" presStyleCnt="0"/>
      <dgm:spPr/>
    </dgm:pt>
    <dgm:pt modelId="{DE012BA9-2025-4F62-9C3C-A56C5CDC3EA7}" type="pres">
      <dgm:prSet presAssocID="{5FE978C1-66C6-4B50-8E5F-B887FAE5209F}" presName="node" presStyleLbl="node1" presStyleIdx="6" presStyleCnt="7">
        <dgm:presLayoutVars>
          <dgm:bulletEnabled val="1"/>
        </dgm:presLayoutVars>
      </dgm:prSet>
      <dgm:spPr/>
      <dgm:t>
        <a:bodyPr/>
        <a:lstStyle/>
        <a:p>
          <a:endParaRPr lang="en-GB"/>
        </a:p>
      </dgm:t>
    </dgm:pt>
  </dgm:ptLst>
  <dgm:cxnLst>
    <dgm:cxn modelId="{5CA4430B-F543-430F-A222-12B1D912CF0A}" type="presOf" srcId="{F4D3939D-67A9-430C-B5A4-8DD2A418DA90}" destId="{9D084BB4-CA14-46EC-9C6D-C0946C79229F}" srcOrd="0" destOrd="0" presId="urn:microsoft.com/office/officeart/2005/8/layout/default"/>
    <dgm:cxn modelId="{332703F0-9F5F-4D5A-B227-988F579220F8}" type="presOf" srcId="{079EA1E3-ECB0-4055-8532-CD1FECCC2001}" destId="{E0075864-3B3D-42D2-B3E5-02855227EA11}" srcOrd="0" destOrd="0" presId="urn:microsoft.com/office/officeart/2005/8/layout/default"/>
    <dgm:cxn modelId="{E842D7D0-89D1-4F18-A5E2-4A9FB56342C6}" srcId="{8E3DDFC3-7D7D-44C0-B27F-1DD9732FD6DE}" destId="{079EA1E3-ECB0-4055-8532-CD1FECCC2001}" srcOrd="0" destOrd="0" parTransId="{641596E4-55FD-4BAC-98AE-20A9CDB284AC}" sibTransId="{93F9F2F4-B2B4-4CFE-8DFF-A97126304AAA}"/>
    <dgm:cxn modelId="{10DD98B0-8446-4D9C-BB46-9F388C61AE85}" type="presOf" srcId="{92057B79-F871-4E79-9CE8-753EB5B7A7A0}" destId="{8BD08EA4-12E7-4256-9CB5-37D2885B1863}" srcOrd="0" destOrd="0" presId="urn:microsoft.com/office/officeart/2005/8/layout/default"/>
    <dgm:cxn modelId="{23D71BC0-015E-4401-BFEB-A27C4751BC5E}" type="presOf" srcId="{90ADC441-EF6C-4EDD-9E28-9BA491A93A99}" destId="{0A6DE977-E746-40B7-A5AD-1AEFCCC8E63F}" srcOrd="0" destOrd="0" presId="urn:microsoft.com/office/officeart/2005/8/layout/default"/>
    <dgm:cxn modelId="{249FFF60-49FB-4A60-ADDF-B3149C686046}" type="presOf" srcId="{5FE978C1-66C6-4B50-8E5F-B887FAE5209F}" destId="{DE012BA9-2025-4F62-9C3C-A56C5CDC3EA7}" srcOrd="0" destOrd="0" presId="urn:microsoft.com/office/officeart/2005/8/layout/default"/>
    <dgm:cxn modelId="{70A6D340-FC57-442F-A931-CCABDDCA4C0F}" srcId="{8E3DDFC3-7D7D-44C0-B27F-1DD9732FD6DE}" destId="{F4D3939D-67A9-430C-B5A4-8DD2A418DA90}" srcOrd="3" destOrd="0" parTransId="{CB7F6C20-CDF9-424B-B838-C6DD1FD85DAA}" sibTransId="{0B592DD8-99B7-4343-90E0-B8024EAAFD99}"/>
    <dgm:cxn modelId="{8E8DF814-2C0F-4051-ADF2-BCD4E9268D88}" srcId="{8E3DDFC3-7D7D-44C0-B27F-1DD9732FD6DE}" destId="{90ADC441-EF6C-4EDD-9E28-9BA491A93A99}" srcOrd="1" destOrd="0" parTransId="{3C08B3D4-E347-4CEC-B373-D2E815E60E60}" sibTransId="{3AD7EF71-6994-4826-9AC4-37E4178062B3}"/>
    <dgm:cxn modelId="{1159884F-27B2-4806-AF83-CEAFBE63C8FA}" srcId="{8E3DDFC3-7D7D-44C0-B27F-1DD9732FD6DE}" destId="{680CE00B-617A-4CE1-97F4-8A32F0A9312C}" srcOrd="4" destOrd="0" parTransId="{5EA9C1B5-92B6-470D-9CAC-96883AA338D4}" sibTransId="{C6AB1C9C-5E8D-49E6-9304-4D23A0F1A732}"/>
    <dgm:cxn modelId="{AEE8E11E-65F4-4C47-A372-F98C636DC34E}" srcId="{8E3DDFC3-7D7D-44C0-B27F-1DD9732FD6DE}" destId="{5FE978C1-66C6-4B50-8E5F-B887FAE5209F}" srcOrd="6" destOrd="0" parTransId="{93703B5D-F9E2-4499-B4BC-96DF354C9A45}" sibTransId="{CAF138E8-F001-4822-B558-FD2F21D6AB1E}"/>
    <dgm:cxn modelId="{56468C48-71B8-48E2-8100-9C4B7C3D3D09}" type="presOf" srcId="{8E3DDFC3-7D7D-44C0-B27F-1DD9732FD6DE}" destId="{4025C24E-583C-44F8-BF0C-478D5E31E6BC}" srcOrd="0" destOrd="0" presId="urn:microsoft.com/office/officeart/2005/8/layout/default"/>
    <dgm:cxn modelId="{416FD82D-820B-41BB-9B5D-C260F6600FEC}" srcId="{8E3DDFC3-7D7D-44C0-B27F-1DD9732FD6DE}" destId="{92057B79-F871-4E79-9CE8-753EB5B7A7A0}" srcOrd="2" destOrd="0" parTransId="{A42B8AF0-4B47-4915-8839-F19CD7D294F1}" sibTransId="{6D2B8719-1FE9-4D95-8CFB-1F0200109CD9}"/>
    <dgm:cxn modelId="{E7AC1CA2-E418-4995-B521-CEE762A925AB}" srcId="{8E3DDFC3-7D7D-44C0-B27F-1DD9732FD6DE}" destId="{61A71687-1DD9-4488-9DDE-32CE9B85DD4C}" srcOrd="5" destOrd="0" parTransId="{B0D223E6-7367-4A25-8AC9-B615E4ED8395}" sibTransId="{EE322FA3-2787-45EF-B1E6-373E6D3A7FA1}"/>
    <dgm:cxn modelId="{CDED817B-538C-40EF-A016-5C8210C19814}" type="presOf" srcId="{61A71687-1DD9-4488-9DDE-32CE9B85DD4C}" destId="{A0AEB3CC-6D81-4F71-B868-5FFB912705A5}" srcOrd="0" destOrd="0" presId="urn:microsoft.com/office/officeart/2005/8/layout/default"/>
    <dgm:cxn modelId="{06AA5A69-ECA0-430D-9D28-4B84F91CFF71}" type="presOf" srcId="{680CE00B-617A-4CE1-97F4-8A32F0A9312C}" destId="{DA9561D8-F7B0-4EF0-BA80-0AF746259998}" srcOrd="0" destOrd="0" presId="urn:microsoft.com/office/officeart/2005/8/layout/default"/>
    <dgm:cxn modelId="{C28ECA5E-56C3-4C3F-ADF8-73B8A354FFE9}" type="presParOf" srcId="{4025C24E-583C-44F8-BF0C-478D5E31E6BC}" destId="{E0075864-3B3D-42D2-B3E5-02855227EA11}" srcOrd="0" destOrd="0" presId="urn:microsoft.com/office/officeart/2005/8/layout/default"/>
    <dgm:cxn modelId="{437560AF-CEE3-41CD-A546-ED462C15D0D8}" type="presParOf" srcId="{4025C24E-583C-44F8-BF0C-478D5E31E6BC}" destId="{0955DFB9-EA1A-4540-855E-F9D66C2F9763}" srcOrd="1" destOrd="0" presId="urn:microsoft.com/office/officeart/2005/8/layout/default"/>
    <dgm:cxn modelId="{90C98B07-6C9D-43DC-A37D-D350209C3BE1}" type="presParOf" srcId="{4025C24E-583C-44F8-BF0C-478D5E31E6BC}" destId="{0A6DE977-E746-40B7-A5AD-1AEFCCC8E63F}" srcOrd="2" destOrd="0" presId="urn:microsoft.com/office/officeart/2005/8/layout/default"/>
    <dgm:cxn modelId="{53D2C42B-2EE6-4C2F-B236-99D62B6C3F1E}" type="presParOf" srcId="{4025C24E-583C-44F8-BF0C-478D5E31E6BC}" destId="{2D0BF513-971F-41B2-94F2-B5EF16876F96}" srcOrd="3" destOrd="0" presId="urn:microsoft.com/office/officeart/2005/8/layout/default"/>
    <dgm:cxn modelId="{9E50CDA9-9015-4180-95FF-28CE91E4BFEB}" type="presParOf" srcId="{4025C24E-583C-44F8-BF0C-478D5E31E6BC}" destId="{8BD08EA4-12E7-4256-9CB5-37D2885B1863}" srcOrd="4" destOrd="0" presId="urn:microsoft.com/office/officeart/2005/8/layout/default"/>
    <dgm:cxn modelId="{4B58F9B8-1C37-435A-A8C5-B0F049A25B1B}" type="presParOf" srcId="{4025C24E-583C-44F8-BF0C-478D5E31E6BC}" destId="{63E3F246-79D5-4882-90FC-B67C5F11BB3D}" srcOrd="5" destOrd="0" presId="urn:microsoft.com/office/officeart/2005/8/layout/default"/>
    <dgm:cxn modelId="{6E00475C-A2EF-4C5D-9437-5FE875EF6840}" type="presParOf" srcId="{4025C24E-583C-44F8-BF0C-478D5E31E6BC}" destId="{9D084BB4-CA14-46EC-9C6D-C0946C79229F}" srcOrd="6" destOrd="0" presId="urn:microsoft.com/office/officeart/2005/8/layout/default"/>
    <dgm:cxn modelId="{352302D4-FED3-412D-BD6D-83C527CC47A4}" type="presParOf" srcId="{4025C24E-583C-44F8-BF0C-478D5E31E6BC}" destId="{27B48E58-02BC-4069-91D0-03AC9CB10A26}" srcOrd="7" destOrd="0" presId="urn:microsoft.com/office/officeart/2005/8/layout/default"/>
    <dgm:cxn modelId="{30AF7755-516A-4E46-A4D3-46970BB29434}" type="presParOf" srcId="{4025C24E-583C-44F8-BF0C-478D5E31E6BC}" destId="{DA9561D8-F7B0-4EF0-BA80-0AF746259998}" srcOrd="8" destOrd="0" presId="urn:microsoft.com/office/officeart/2005/8/layout/default"/>
    <dgm:cxn modelId="{B6219D54-AEBA-4B45-8067-393F26643CE6}" type="presParOf" srcId="{4025C24E-583C-44F8-BF0C-478D5E31E6BC}" destId="{1DF533A9-5241-4A79-9DFF-436DECCC3DC1}" srcOrd="9" destOrd="0" presId="urn:microsoft.com/office/officeart/2005/8/layout/default"/>
    <dgm:cxn modelId="{3D1141BB-6F4E-493F-B211-0EDA1C1CD5D1}" type="presParOf" srcId="{4025C24E-583C-44F8-BF0C-478D5E31E6BC}" destId="{A0AEB3CC-6D81-4F71-B868-5FFB912705A5}" srcOrd="10" destOrd="0" presId="urn:microsoft.com/office/officeart/2005/8/layout/default"/>
    <dgm:cxn modelId="{098FCE76-663D-4B2E-BE6B-6BA4F3209A56}" type="presParOf" srcId="{4025C24E-583C-44F8-BF0C-478D5E31E6BC}" destId="{F072F77B-5530-47ED-A3C7-F77993E866D1}" srcOrd="11" destOrd="0" presId="urn:microsoft.com/office/officeart/2005/8/layout/default"/>
    <dgm:cxn modelId="{091E4BD1-64CF-4D37-809A-CE85A1EAA3EE}" type="presParOf" srcId="{4025C24E-583C-44F8-BF0C-478D5E31E6BC}" destId="{DE012BA9-2025-4F62-9C3C-A56C5CDC3EA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B293FE-730B-4AE2-B95C-D97FFE4ABC7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340B93B2-9251-43BD-9827-1FFDC49B87AF}">
      <dgm:prSet phldrT="[Text]"/>
      <dgm:spPr/>
      <dgm:t>
        <a:bodyPr/>
        <a:lstStyle/>
        <a:p>
          <a:r>
            <a:rPr lang="en-GB" dirty="0" smtClean="0"/>
            <a:t>Sex</a:t>
          </a:r>
          <a:endParaRPr lang="en-GB" dirty="0"/>
        </a:p>
      </dgm:t>
    </dgm:pt>
    <dgm:pt modelId="{0B2A89B6-D1FD-43CB-A5E5-3A337C2166EC}" type="parTrans" cxnId="{3E0BBCBA-9191-4402-BCC4-837FCB6FF7F9}">
      <dgm:prSet/>
      <dgm:spPr/>
      <dgm:t>
        <a:bodyPr/>
        <a:lstStyle/>
        <a:p>
          <a:endParaRPr lang="en-GB"/>
        </a:p>
      </dgm:t>
    </dgm:pt>
    <dgm:pt modelId="{29F149F6-0F6D-48AF-9DC5-FED0E6E6BE2C}" type="sibTrans" cxnId="{3E0BBCBA-9191-4402-BCC4-837FCB6FF7F9}">
      <dgm:prSet/>
      <dgm:spPr/>
      <dgm:t>
        <a:bodyPr/>
        <a:lstStyle/>
        <a:p>
          <a:endParaRPr lang="en-GB"/>
        </a:p>
      </dgm:t>
    </dgm:pt>
    <dgm:pt modelId="{5AF8CF50-51AE-4BE8-B9F0-6B52DB6838D9}">
      <dgm:prSet phldrT="[Text]"/>
      <dgm:spPr/>
      <dgm:t>
        <a:bodyPr/>
        <a:lstStyle/>
        <a:p>
          <a:r>
            <a:rPr lang="en-GB" dirty="0" smtClean="0"/>
            <a:t>Race</a:t>
          </a:r>
          <a:endParaRPr lang="en-GB" dirty="0"/>
        </a:p>
      </dgm:t>
    </dgm:pt>
    <dgm:pt modelId="{491183A4-826B-4025-A572-3B6F41B38C55}" type="parTrans" cxnId="{050B72AA-26FF-4581-904C-369F836626FD}">
      <dgm:prSet/>
      <dgm:spPr/>
      <dgm:t>
        <a:bodyPr/>
        <a:lstStyle/>
        <a:p>
          <a:endParaRPr lang="en-GB"/>
        </a:p>
      </dgm:t>
    </dgm:pt>
    <dgm:pt modelId="{F16656F9-C96C-4020-A246-67A410662A05}" type="sibTrans" cxnId="{050B72AA-26FF-4581-904C-369F836626FD}">
      <dgm:prSet/>
      <dgm:spPr/>
      <dgm:t>
        <a:bodyPr/>
        <a:lstStyle/>
        <a:p>
          <a:endParaRPr lang="en-GB"/>
        </a:p>
      </dgm:t>
    </dgm:pt>
    <dgm:pt modelId="{073779AE-9FA5-41E8-8144-053AE1C95FAC}">
      <dgm:prSet phldrT="[Text]"/>
      <dgm:spPr/>
      <dgm:t>
        <a:bodyPr/>
        <a:lstStyle/>
        <a:p>
          <a:r>
            <a:rPr lang="en-GB" dirty="0" smtClean="0"/>
            <a:t>FSM</a:t>
          </a:r>
          <a:endParaRPr lang="en-GB" dirty="0"/>
        </a:p>
      </dgm:t>
    </dgm:pt>
    <dgm:pt modelId="{6D6167A2-76EB-4500-808B-37669BF256BD}" type="parTrans" cxnId="{74733B4B-2802-4FB1-BEA3-6A510EE8BFF4}">
      <dgm:prSet/>
      <dgm:spPr/>
      <dgm:t>
        <a:bodyPr/>
        <a:lstStyle/>
        <a:p>
          <a:endParaRPr lang="en-GB"/>
        </a:p>
      </dgm:t>
    </dgm:pt>
    <dgm:pt modelId="{45AEE5F9-DC1A-466C-BEA5-39A882FFFFD6}" type="sibTrans" cxnId="{74733B4B-2802-4FB1-BEA3-6A510EE8BFF4}">
      <dgm:prSet/>
      <dgm:spPr/>
      <dgm:t>
        <a:bodyPr/>
        <a:lstStyle/>
        <a:p>
          <a:endParaRPr lang="en-GB"/>
        </a:p>
      </dgm:t>
    </dgm:pt>
    <dgm:pt modelId="{26A9B9BA-B415-4FC1-A28A-FAF9AD873A54}">
      <dgm:prSet phldrT="[Text]"/>
      <dgm:spPr/>
      <dgm:t>
        <a:bodyPr/>
        <a:lstStyle/>
        <a:p>
          <a:r>
            <a:rPr lang="en-GB" dirty="0" smtClean="0"/>
            <a:t>POLAR 3</a:t>
          </a:r>
        </a:p>
      </dgm:t>
    </dgm:pt>
    <dgm:pt modelId="{4D9BBB20-7C98-4204-B673-2F9CF4D683AD}" type="parTrans" cxnId="{F305C141-FA29-4EA2-9550-B743C4D95B84}">
      <dgm:prSet/>
      <dgm:spPr/>
      <dgm:t>
        <a:bodyPr/>
        <a:lstStyle/>
        <a:p>
          <a:endParaRPr lang="en-GB"/>
        </a:p>
      </dgm:t>
    </dgm:pt>
    <dgm:pt modelId="{F0298EF1-5685-4013-ADE7-4DD50FB54305}" type="sibTrans" cxnId="{F305C141-FA29-4EA2-9550-B743C4D95B84}">
      <dgm:prSet/>
      <dgm:spPr/>
      <dgm:t>
        <a:bodyPr/>
        <a:lstStyle/>
        <a:p>
          <a:endParaRPr lang="en-GB"/>
        </a:p>
      </dgm:t>
    </dgm:pt>
    <dgm:pt modelId="{426B1198-696D-409A-BC68-5DF35081538C}">
      <dgm:prSet phldrT="[Text]"/>
      <dgm:spPr/>
      <dgm:t>
        <a:bodyPr/>
        <a:lstStyle/>
        <a:p>
          <a:r>
            <a:rPr lang="en-GB" dirty="0" smtClean="0"/>
            <a:t>School type</a:t>
          </a:r>
        </a:p>
      </dgm:t>
    </dgm:pt>
    <dgm:pt modelId="{274547C4-EBD6-457B-B9CF-5AFF792C1E87}" type="parTrans" cxnId="{EF872441-251C-423A-8E4C-2083865C5B65}">
      <dgm:prSet/>
      <dgm:spPr/>
      <dgm:t>
        <a:bodyPr/>
        <a:lstStyle/>
        <a:p>
          <a:endParaRPr lang="en-GB"/>
        </a:p>
      </dgm:t>
    </dgm:pt>
    <dgm:pt modelId="{B0116BC6-769A-46F2-8789-87B01AB6D8C3}" type="sibTrans" cxnId="{EF872441-251C-423A-8E4C-2083865C5B65}">
      <dgm:prSet/>
      <dgm:spPr/>
      <dgm:t>
        <a:bodyPr/>
        <a:lstStyle/>
        <a:p>
          <a:endParaRPr lang="en-GB"/>
        </a:p>
      </dgm:t>
    </dgm:pt>
    <dgm:pt modelId="{B1BF5280-680F-453F-BBD8-E79D31594FF5}" type="pres">
      <dgm:prSet presAssocID="{CBB293FE-730B-4AE2-B95C-D97FFE4ABC74}" presName="diagram" presStyleCnt="0">
        <dgm:presLayoutVars>
          <dgm:dir/>
          <dgm:resizeHandles val="exact"/>
        </dgm:presLayoutVars>
      </dgm:prSet>
      <dgm:spPr/>
    </dgm:pt>
    <dgm:pt modelId="{699DF1FD-1091-4C99-8124-5FFF2DDE35BA}" type="pres">
      <dgm:prSet presAssocID="{340B93B2-9251-43BD-9827-1FFDC49B87AF}" presName="node" presStyleLbl="node1" presStyleIdx="0" presStyleCnt="5">
        <dgm:presLayoutVars>
          <dgm:bulletEnabled val="1"/>
        </dgm:presLayoutVars>
      </dgm:prSet>
      <dgm:spPr/>
      <dgm:t>
        <a:bodyPr/>
        <a:lstStyle/>
        <a:p>
          <a:endParaRPr lang="en-GB"/>
        </a:p>
      </dgm:t>
    </dgm:pt>
    <dgm:pt modelId="{CF8DB7EE-98E6-4EA1-8537-3B033A6B4D2D}" type="pres">
      <dgm:prSet presAssocID="{29F149F6-0F6D-48AF-9DC5-FED0E6E6BE2C}" presName="sibTrans" presStyleCnt="0"/>
      <dgm:spPr/>
    </dgm:pt>
    <dgm:pt modelId="{7079D2A3-1E68-403E-955B-89ABF9840DC6}" type="pres">
      <dgm:prSet presAssocID="{5AF8CF50-51AE-4BE8-B9F0-6B52DB6838D9}" presName="node" presStyleLbl="node1" presStyleIdx="1" presStyleCnt="5">
        <dgm:presLayoutVars>
          <dgm:bulletEnabled val="1"/>
        </dgm:presLayoutVars>
      </dgm:prSet>
      <dgm:spPr/>
    </dgm:pt>
    <dgm:pt modelId="{F4DFB140-CE55-4A37-9638-43B981C22B99}" type="pres">
      <dgm:prSet presAssocID="{F16656F9-C96C-4020-A246-67A410662A05}" presName="sibTrans" presStyleCnt="0"/>
      <dgm:spPr/>
    </dgm:pt>
    <dgm:pt modelId="{14FEC8B4-0068-43A5-A1E0-B7B6B4855AD0}" type="pres">
      <dgm:prSet presAssocID="{073779AE-9FA5-41E8-8144-053AE1C95FAC}" presName="node" presStyleLbl="node1" presStyleIdx="2" presStyleCnt="5">
        <dgm:presLayoutVars>
          <dgm:bulletEnabled val="1"/>
        </dgm:presLayoutVars>
      </dgm:prSet>
      <dgm:spPr/>
    </dgm:pt>
    <dgm:pt modelId="{FFAAB2E7-E710-4B46-807E-A9DF161FC115}" type="pres">
      <dgm:prSet presAssocID="{45AEE5F9-DC1A-466C-BEA5-39A882FFFFD6}" presName="sibTrans" presStyleCnt="0"/>
      <dgm:spPr/>
    </dgm:pt>
    <dgm:pt modelId="{0683AEC8-A7C0-4F2A-BB7A-318C08013438}" type="pres">
      <dgm:prSet presAssocID="{26A9B9BA-B415-4FC1-A28A-FAF9AD873A54}" presName="node" presStyleLbl="node1" presStyleIdx="3" presStyleCnt="5">
        <dgm:presLayoutVars>
          <dgm:bulletEnabled val="1"/>
        </dgm:presLayoutVars>
      </dgm:prSet>
      <dgm:spPr/>
      <dgm:t>
        <a:bodyPr/>
        <a:lstStyle/>
        <a:p>
          <a:endParaRPr lang="en-GB"/>
        </a:p>
      </dgm:t>
    </dgm:pt>
    <dgm:pt modelId="{4D8E9914-E8C2-4E8A-AA61-BACABD6DD677}" type="pres">
      <dgm:prSet presAssocID="{F0298EF1-5685-4013-ADE7-4DD50FB54305}" presName="sibTrans" presStyleCnt="0"/>
      <dgm:spPr/>
    </dgm:pt>
    <dgm:pt modelId="{5F25FBB3-541C-4C70-9CB1-456BFE76E6B6}" type="pres">
      <dgm:prSet presAssocID="{426B1198-696D-409A-BC68-5DF35081538C}" presName="node" presStyleLbl="node1" presStyleIdx="4" presStyleCnt="5">
        <dgm:presLayoutVars>
          <dgm:bulletEnabled val="1"/>
        </dgm:presLayoutVars>
      </dgm:prSet>
      <dgm:spPr/>
      <dgm:t>
        <a:bodyPr/>
        <a:lstStyle/>
        <a:p>
          <a:endParaRPr lang="en-GB"/>
        </a:p>
      </dgm:t>
    </dgm:pt>
  </dgm:ptLst>
  <dgm:cxnLst>
    <dgm:cxn modelId="{3E0BBCBA-9191-4402-BCC4-837FCB6FF7F9}" srcId="{CBB293FE-730B-4AE2-B95C-D97FFE4ABC74}" destId="{340B93B2-9251-43BD-9827-1FFDC49B87AF}" srcOrd="0" destOrd="0" parTransId="{0B2A89B6-D1FD-43CB-A5E5-3A337C2166EC}" sibTransId="{29F149F6-0F6D-48AF-9DC5-FED0E6E6BE2C}"/>
    <dgm:cxn modelId="{65213F21-0000-4DBE-9024-CC3A94144024}" type="presOf" srcId="{5AF8CF50-51AE-4BE8-B9F0-6B52DB6838D9}" destId="{7079D2A3-1E68-403E-955B-89ABF9840DC6}" srcOrd="0" destOrd="0" presId="urn:microsoft.com/office/officeart/2005/8/layout/default"/>
    <dgm:cxn modelId="{74733B4B-2802-4FB1-BEA3-6A510EE8BFF4}" srcId="{CBB293FE-730B-4AE2-B95C-D97FFE4ABC74}" destId="{073779AE-9FA5-41E8-8144-053AE1C95FAC}" srcOrd="2" destOrd="0" parTransId="{6D6167A2-76EB-4500-808B-37669BF256BD}" sibTransId="{45AEE5F9-DC1A-466C-BEA5-39A882FFFFD6}"/>
    <dgm:cxn modelId="{33DC063E-4FAF-416F-BA3E-2C2BD2646C07}" type="presOf" srcId="{426B1198-696D-409A-BC68-5DF35081538C}" destId="{5F25FBB3-541C-4C70-9CB1-456BFE76E6B6}" srcOrd="0" destOrd="0" presId="urn:microsoft.com/office/officeart/2005/8/layout/default"/>
    <dgm:cxn modelId="{E32A4E62-41E5-4386-91EB-2952F111B99A}" type="presOf" srcId="{26A9B9BA-B415-4FC1-A28A-FAF9AD873A54}" destId="{0683AEC8-A7C0-4F2A-BB7A-318C08013438}" srcOrd="0" destOrd="0" presId="urn:microsoft.com/office/officeart/2005/8/layout/default"/>
    <dgm:cxn modelId="{68551D61-F22E-41F3-8C52-165F25FCB876}" type="presOf" srcId="{073779AE-9FA5-41E8-8144-053AE1C95FAC}" destId="{14FEC8B4-0068-43A5-A1E0-B7B6B4855AD0}" srcOrd="0" destOrd="0" presId="urn:microsoft.com/office/officeart/2005/8/layout/default"/>
    <dgm:cxn modelId="{01415778-6815-4D40-8A9F-81FB2DADFD38}" type="presOf" srcId="{CBB293FE-730B-4AE2-B95C-D97FFE4ABC74}" destId="{B1BF5280-680F-453F-BBD8-E79D31594FF5}" srcOrd="0" destOrd="0" presId="urn:microsoft.com/office/officeart/2005/8/layout/default"/>
    <dgm:cxn modelId="{050B72AA-26FF-4581-904C-369F836626FD}" srcId="{CBB293FE-730B-4AE2-B95C-D97FFE4ABC74}" destId="{5AF8CF50-51AE-4BE8-B9F0-6B52DB6838D9}" srcOrd="1" destOrd="0" parTransId="{491183A4-826B-4025-A572-3B6F41B38C55}" sibTransId="{F16656F9-C96C-4020-A246-67A410662A05}"/>
    <dgm:cxn modelId="{F305C141-FA29-4EA2-9550-B743C4D95B84}" srcId="{CBB293FE-730B-4AE2-B95C-D97FFE4ABC74}" destId="{26A9B9BA-B415-4FC1-A28A-FAF9AD873A54}" srcOrd="3" destOrd="0" parTransId="{4D9BBB20-7C98-4204-B673-2F9CF4D683AD}" sibTransId="{F0298EF1-5685-4013-ADE7-4DD50FB54305}"/>
    <dgm:cxn modelId="{45F3F8F2-CFA5-4544-B83A-1DF1FE3226B1}" type="presOf" srcId="{340B93B2-9251-43BD-9827-1FFDC49B87AF}" destId="{699DF1FD-1091-4C99-8124-5FFF2DDE35BA}" srcOrd="0" destOrd="0" presId="urn:microsoft.com/office/officeart/2005/8/layout/default"/>
    <dgm:cxn modelId="{EF872441-251C-423A-8E4C-2083865C5B65}" srcId="{CBB293FE-730B-4AE2-B95C-D97FFE4ABC74}" destId="{426B1198-696D-409A-BC68-5DF35081538C}" srcOrd="4" destOrd="0" parTransId="{274547C4-EBD6-457B-B9CF-5AFF792C1E87}" sibTransId="{B0116BC6-769A-46F2-8789-87B01AB6D8C3}"/>
    <dgm:cxn modelId="{9903D76D-426B-4D49-ACFD-77413A00313E}" type="presParOf" srcId="{B1BF5280-680F-453F-BBD8-E79D31594FF5}" destId="{699DF1FD-1091-4C99-8124-5FFF2DDE35BA}" srcOrd="0" destOrd="0" presId="urn:microsoft.com/office/officeart/2005/8/layout/default"/>
    <dgm:cxn modelId="{D92D6C83-523D-4BD8-82FA-02CE1A597D3F}" type="presParOf" srcId="{B1BF5280-680F-453F-BBD8-E79D31594FF5}" destId="{CF8DB7EE-98E6-4EA1-8537-3B033A6B4D2D}" srcOrd="1" destOrd="0" presId="urn:microsoft.com/office/officeart/2005/8/layout/default"/>
    <dgm:cxn modelId="{86267E89-D14E-46F2-BD1F-49DB40714515}" type="presParOf" srcId="{B1BF5280-680F-453F-BBD8-E79D31594FF5}" destId="{7079D2A3-1E68-403E-955B-89ABF9840DC6}" srcOrd="2" destOrd="0" presId="urn:microsoft.com/office/officeart/2005/8/layout/default"/>
    <dgm:cxn modelId="{2A70B0AB-F22A-4FBD-A760-F9C66EF05B2C}" type="presParOf" srcId="{B1BF5280-680F-453F-BBD8-E79D31594FF5}" destId="{F4DFB140-CE55-4A37-9638-43B981C22B99}" srcOrd="3" destOrd="0" presId="urn:microsoft.com/office/officeart/2005/8/layout/default"/>
    <dgm:cxn modelId="{53AC9625-E6FF-49F2-8D38-C1211B68E901}" type="presParOf" srcId="{B1BF5280-680F-453F-BBD8-E79D31594FF5}" destId="{14FEC8B4-0068-43A5-A1E0-B7B6B4855AD0}" srcOrd="4" destOrd="0" presId="urn:microsoft.com/office/officeart/2005/8/layout/default"/>
    <dgm:cxn modelId="{64E262FB-240F-4E69-9E96-DFB8532681D8}" type="presParOf" srcId="{B1BF5280-680F-453F-BBD8-E79D31594FF5}" destId="{FFAAB2E7-E710-4B46-807E-A9DF161FC115}" srcOrd="5" destOrd="0" presId="urn:microsoft.com/office/officeart/2005/8/layout/default"/>
    <dgm:cxn modelId="{C020DAC7-8EC1-42C3-8FE5-8F9AA21FE131}" type="presParOf" srcId="{B1BF5280-680F-453F-BBD8-E79D31594FF5}" destId="{0683AEC8-A7C0-4F2A-BB7A-318C08013438}" srcOrd="6" destOrd="0" presId="urn:microsoft.com/office/officeart/2005/8/layout/default"/>
    <dgm:cxn modelId="{64F4D67C-5F22-4460-9BFD-2912AEE63233}" type="presParOf" srcId="{B1BF5280-680F-453F-BBD8-E79D31594FF5}" destId="{4D8E9914-E8C2-4E8A-AA61-BACABD6DD677}" srcOrd="7" destOrd="0" presId="urn:microsoft.com/office/officeart/2005/8/layout/default"/>
    <dgm:cxn modelId="{3CB595BC-A9BA-48DE-B389-36F3F5D7A26E}" type="presParOf" srcId="{B1BF5280-680F-453F-BBD8-E79D31594FF5}" destId="{5F25FBB3-541C-4C70-9CB1-456BFE76E6B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AAAA7-A65D-4A81-A50B-F2FEF4101399}">
      <dsp:nvSpPr>
        <dsp:cNvPr id="0" name=""/>
        <dsp:cNvSpPr/>
      </dsp:nvSpPr>
      <dsp:spPr>
        <a:xfrm rot="16200000">
          <a:off x="1082" y="972"/>
          <a:ext cx="4893905" cy="4893905"/>
        </a:xfrm>
        <a:prstGeom prst="downArrow">
          <a:avLst>
            <a:gd name="adj1" fmla="val 50000"/>
            <a:gd name="adj2" fmla="val 35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t" anchorCtr="0">
          <a:noAutofit/>
        </a:bodyPr>
        <a:lstStyle/>
        <a:p>
          <a:pPr lvl="0" algn="l" defTabSz="889000" rtl="0">
            <a:lnSpc>
              <a:spcPct val="90000"/>
            </a:lnSpc>
            <a:spcBef>
              <a:spcPct val="0"/>
            </a:spcBef>
            <a:spcAft>
              <a:spcPct val="35000"/>
            </a:spcAft>
          </a:pPr>
          <a:r>
            <a:rPr lang="en-US" sz="2000" kern="1200" dirty="0" smtClean="0"/>
            <a:t>Pressure </a:t>
          </a:r>
          <a:endParaRPr lang="en-GB" sz="2000" kern="1200" dirty="0"/>
        </a:p>
        <a:p>
          <a:pPr marL="114300" lvl="1" indent="-114300" algn="l" defTabSz="622300" rtl="0">
            <a:lnSpc>
              <a:spcPct val="90000"/>
            </a:lnSpc>
            <a:spcBef>
              <a:spcPct val="0"/>
            </a:spcBef>
            <a:spcAft>
              <a:spcPct val="15000"/>
            </a:spcAft>
            <a:buChar char="••"/>
          </a:pPr>
          <a:r>
            <a:rPr lang="en-US" sz="1400" kern="1200" dirty="0" smtClean="0"/>
            <a:t>HERA 2017, general duty to promote equality of opportunity. s. 29 Special duty to regulate using A&amp;P plans</a:t>
          </a:r>
          <a:endParaRPr lang="en-GB" sz="1400" kern="1200" dirty="0"/>
        </a:p>
        <a:p>
          <a:pPr marL="114300" lvl="1" indent="-114300" algn="l" defTabSz="622300" rtl="0">
            <a:lnSpc>
              <a:spcPct val="90000"/>
            </a:lnSpc>
            <a:spcBef>
              <a:spcPct val="0"/>
            </a:spcBef>
            <a:spcAft>
              <a:spcPct val="15000"/>
            </a:spcAft>
            <a:buChar char="••"/>
          </a:pPr>
          <a:r>
            <a:rPr lang="en-US" sz="1400" kern="1200" dirty="0" smtClean="0"/>
            <a:t>Provider  regulation through A&amp;P Plans </a:t>
          </a:r>
          <a:endParaRPr lang="en-GB" sz="1400" kern="1200" dirty="0"/>
        </a:p>
        <a:p>
          <a:pPr marL="228600" lvl="2" indent="-114300" algn="l" defTabSz="622300" rtl="0">
            <a:lnSpc>
              <a:spcPct val="90000"/>
            </a:lnSpc>
            <a:spcBef>
              <a:spcPct val="0"/>
            </a:spcBef>
            <a:spcAft>
              <a:spcPct val="15000"/>
            </a:spcAft>
            <a:buChar char="••"/>
          </a:pPr>
          <a:r>
            <a:rPr lang="en-US" sz="1400" kern="1200" dirty="0" smtClean="0"/>
            <a:t>Regulatory Notice 1</a:t>
          </a:r>
          <a:endParaRPr lang="en-GB" sz="1400" kern="1200" dirty="0"/>
        </a:p>
        <a:p>
          <a:pPr marL="228600" lvl="2" indent="-114300" algn="l" defTabSz="622300" rtl="0">
            <a:lnSpc>
              <a:spcPct val="90000"/>
            </a:lnSpc>
            <a:spcBef>
              <a:spcPct val="0"/>
            </a:spcBef>
            <a:spcAft>
              <a:spcPct val="15000"/>
            </a:spcAft>
            <a:buChar char="••"/>
          </a:pPr>
          <a:r>
            <a:rPr lang="en-US" sz="1400" kern="1200" dirty="0" smtClean="0"/>
            <a:t>Impact reports</a:t>
          </a:r>
          <a:endParaRPr lang="en-GB" sz="1400" kern="1200" dirty="0"/>
        </a:p>
        <a:p>
          <a:pPr marL="228600" lvl="2" indent="-114300" algn="l" defTabSz="622300" rtl="0">
            <a:lnSpc>
              <a:spcPct val="90000"/>
            </a:lnSpc>
            <a:spcBef>
              <a:spcPct val="0"/>
            </a:spcBef>
            <a:spcAft>
              <a:spcPct val="15000"/>
            </a:spcAft>
            <a:buChar char="••"/>
          </a:pPr>
          <a:r>
            <a:rPr lang="en-US" sz="1400" kern="1200" dirty="0" smtClean="0"/>
            <a:t>Conditions</a:t>
          </a:r>
          <a:endParaRPr lang="en-GB" sz="1400" kern="1200" dirty="0"/>
        </a:p>
        <a:p>
          <a:pPr marL="228600" lvl="2" indent="-114300" algn="l" defTabSz="622300" rtl="0">
            <a:lnSpc>
              <a:spcPct val="90000"/>
            </a:lnSpc>
            <a:spcBef>
              <a:spcPct val="0"/>
            </a:spcBef>
            <a:spcAft>
              <a:spcPct val="15000"/>
            </a:spcAft>
            <a:buChar char="••"/>
          </a:pPr>
          <a:r>
            <a:rPr lang="en-US" sz="1400" kern="1200" dirty="0" smtClean="0"/>
            <a:t>Random sampling</a:t>
          </a:r>
          <a:endParaRPr lang="en-GB" sz="1400" kern="1200" dirty="0"/>
        </a:p>
        <a:p>
          <a:pPr marL="228600" lvl="2" indent="-114300" algn="l" defTabSz="622300" rtl="0">
            <a:lnSpc>
              <a:spcPct val="90000"/>
            </a:lnSpc>
            <a:spcBef>
              <a:spcPct val="0"/>
            </a:spcBef>
            <a:spcAft>
              <a:spcPct val="15000"/>
            </a:spcAft>
            <a:buChar char="••"/>
          </a:pPr>
          <a:r>
            <a:rPr lang="en-US" sz="1400" kern="1200" dirty="0" smtClean="0"/>
            <a:t>Student premium funding</a:t>
          </a:r>
          <a:endParaRPr lang="en-GB" sz="1400" kern="1200" dirty="0"/>
        </a:p>
      </dsp:txBody>
      <dsp:txXfrm rot="5400000">
        <a:off x="1083" y="1224447"/>
        <a:ext cx="4037472" cy="2446953"/>
      </dsp:txXfrm>
    </dsp:sp>
    <dsp:sp modelId="{98FCE8C5-A11B-4677-89AF-9A1F3039E73B}">
      <dsp:nvSpPr>
        <dsp:cNvPr id="0" name=""/>
        <dsp:cNvSpPr/>
      </dsp:nvSpPr>
      <dsp:spPr>
        <a:xfrm rot="5400000">
          <a:off x="5812835" y="0"/>
          <a:ext cx="4893905" cy="4893905"/>
        </a:xfrm>
        <a:prstGeom prst="downArrow">
          <a:avLst>
            <a:gd name="adj1" fmla="val 50000"/>
            <a:gd name="adj2" fmla="val 35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t" anchorCtr="0">
          <a:noAutofit/>
        </a:bodyPr>
        <a:lstStyle/>
        <a:p>
          <a:pPr lvl="0" algn="l" defTabSz="889000" rtl="0">
            <a:lnSpc>
              <a:spcPct val="90000"/>
            </a:lnSpc>
            <a:spcBef>
              <a:spcPct val="0"/>
            </a:spcBef>
            <a:spcAft>
              <a:spcPct val="35000"/>
            </a:spcAft>
          </a:pPr>
          <a:r>
            <a:rPr lang="en-US" sz="2000" kern="1200" dirty="0" smtClean="0"/>
            <a:t>Support</a:t>
          </a:r>
          <a:endParaRPr lang="en-GB" sz="2000" kern="1200" dirty="0"/>
        </a:p>
        <a:p>
          <a:pPr marL="114300" lvl="1" indent="-114300" algn="l" defTabSz="622300" rtl="0">
            <a:lnSpc>
              <a:spcPct val="90000"/>
            </a:lnSpc>
            <a:spcBef>
              <a:spcPct val="0"/>
            </a:spcBef>
            <a:spcAft>
              <a:spcPct val="15000"/>
            </a:spcAft>
            <a:buChar char="••"/>
          </a:pPr>
          <a:r>
            <a:rPr lang="en-US" sz="1400" kern="1200" dirty="0" smtClean="0"/>
            <a:t>S.35 special duty to promote effective practice</a:t>
          </a:r>
          <a:endParaRPr lang="en-GB" sz="1400" kern="1200" dirty="0"/>
        </a:p>
        <a:p>
          <a:pPr marL="114300" lvl="1" indent="-114300" algn="l" defTabSz="622300" rtl="0">
            <a:lnSpc>
              <a:spcPct val="90000"/>
            </a:lnSpc>
            <a:spcBef>
              <a:spcPct val="0"/>
            </a:spcBef>
            <a:spcAft>
              <a:spcPct val="15000"/>
            </a:spcAft>
            <a:buChar char="••"/>
          </a:pPr>
          <a:r>
            <a:rPr lang="en-US" sz="1400" kern="1200" dirty="0" smtClean="0"/>
            <a:t>Sector level</a:t>
          </a:r>
          <a:endParaRPr lang="en-GB" sz="1400" kern="1200" dirty="0"/>
        </a:p>
        <a:p>
          <a:pPr marL="114300" lvl="1" indent="-114300" algn="l" defTabSz="622300" rtl="0">
            <a:lnSpc>
              <a:spcPct val="90000"/>
            </a:lnSpc>
            <a:spcBef>
              <a:spcPct val="0"/>
            </a:spcBef>
            <a:spcAft>
              <a:spcPct val="15000"/>
            </a:spcAft>
            <a:buChar char="••"/>
          </a:pPr>
          <a:r>
            <a:rPr lang="en-US" sz="1400" kern="1200" dirty="0" smtClean="0"/>
            <a:t>Regulatory Notice 6</a:t>
          </a:r>
          <a:endParaRPr lang="en-GB" sz="1400" kern="1200" dirty="0"/>
        </a:p>
        <a:p>
          <a:pPr marL="114300" lvl="1" indent="-114300" algn="l" defTabSz="622300" rtl="0">
            <a:lnSpc>
              <a:spcPct val="90000"/>
            </a:lnSpc>
            <a:spcBef>
              <a:spcPct val="0"/>
            </a:spcBef>
            <a:spcAft>
              <a:spcPct val="15000"/>
            </a:spcAft>
            <a:buChar char="••"/>
          </a:pPr>
          <a:r>
            <a:rPr lang="en-US" sz="1400" kern="1200" dirty="0" smtClean="0"/>
            <a:t>Effective practice</a:t>
          </a:r>
          <a:endParaRPr lang="en-GB" sz="1400" kern="1200" dirty="0"/>
        </a:p>
        <a:p>
          <a:pPr marL="114300" lvl="1" indent="-114300" algn="l" defTabSz="622300" rtl="0">
            <a:lnSpc>
              <a:spcPct val="90000"/>
            </a:lnSpc>
            <a:spcBef>
              <a:spcPct val="0"/>
            </a:spcBef>
            <a:spcAft>
              <a:spcPct val="15000"/>
            </a:spcAft>
            <a:buChar char="••"/>
          </a:pPr>
          <a:r>
            <a:rPr lang="en-US" sz="1400" kern="1200" dirty="0" smtClean="0"/>
            <a:t>Guidance and resources</a:t>
          </a:r>
          <a:endParaRPr lang="en-GB" sz="1400" kern="1200" dirty="0"/>
        </a:p>
        <a:p>
          <a:pPr marL="114300" lvl="1" indent="-114300" algn="l" defTabSz="622300" rtl="0">
            <a:lnSpc>
              <a:spcPct val="90000"/>
            </a:lnSpc>
            <a:spcBef>
              <a:spcPct val="0"/>
            </a:spcBef>
            <a:spcAft>
              <a:spcPct val="15000"/>
            </a:spcAft>
            <a:buChar char="••"/>
          </a:pPr>
          <a:r>
            <a:rPr lang="en-US" sz="1400" kern="1200" dirty="0" smtClean="0"/>
            <a:t>Section on </a:t>
          </a:r>
          <a:r>
            <a:rPr lang="en-GB" sz="1400" kern="1200" dirty="0" smtClean="0"/>
            <a:t>meaningful evaluation for providers with small HE student numbers</a:t>
          </a:r>
          <a:endParaRPr lang="en-GB" sz="1400" kern="1200" dirty="0"/>
        </a:p>
        <a:p>
          <a:pPr marL="114300" lvl="1" indent="-114300" algn="l" defTabSz="622300" rtl="0">
            <a:lnSpc>
              <a:spcPct val="90000"/>
            </a:lnSpc>
            <a:spcBef>
              <a:spcPct val="0"/>
            </a:spcBef>
            <a:spcAft>
              <a:spcPct val="15000"/>
            </a:spcAft>
            <a:buChar char="••"/>
          </a:pPr>
          <a:r>
            <a:rPr lang="en-US" sz="1400" kern="1200" dirty="0" smtClean="0"/>
            <a:t>A-Z of effective practice</a:t>
          </a:r>
          <a:endParaRPr lang="en-GB" sz="1400" kern="1200" dirty="0"/>
        </a:p>
        <a:p>
          <a:pPr marL="114300" lvl="1" indent="-114300" algn="l" defTabSz="622300" rtl="0">
            <a:lnSpc>
              <a:spcPct val="90000"/>
            </a:lnSpc>
            <a:spcBef>
              <a:spcPct val="0"/>
            </a:spcBef>
            <a:spcAft>
              <a:spcPct val="15000"/>
            </a:spcAft>
            <a:buChar char="••"/>
          </a:pPr>
          <a:r>
            <a:rPr lang="en-US" sz="1400" kern="1200" dirty="0" smtClean="0"/>
            <a:t>EIX – evidence and impact exchange</a:t>
          </a:r>
          <a:endParaRPr lang="en-GB" sz="1400" kern="1200" dirty="0"/>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lang="en-US" sz="1400" kern="1200" dirty="0" smtClean="0"/>
            <a:t>Evaluation tool</a:t>
          </a:r>
          <a:endParaRPr lang="en-GB" sz="1400" kern="1200" dirty="0"/>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lang="en-US" sz="1400" kern="1200" dirty="0" smtClean="0"/>
            <a:t>Dataset</a:t>
          </a:r>
          <a:endParaRPr lang="en-GB" sz="1400" kern="1200" dirty="0"/>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lang="en-US" sz="1400" kern="1200" dirty="0" smtClean="0"/>
            <a:t>Funding</a:t>
          </a:r>
          <a:endParaRPr lang="en-GB" sz="1400" kern="1200" dirty="0"/>
        </a:p>
      </dsp:txBody>
      <dsp:txXfrm rot="-5400000">
        <a:off x="6669269" y="1223476"/>
        <a:ext cx="4037472" cy="2446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603C0-5056-4B8C-BC4A-96860B7F2B39}">
      <dsp:nvSpPr>
        <dsp:cNvPr id="0" name=""/>
        <dsp:cNvSpPr/>
      </dsp:nvSpPr>
      <dsp:spPr>
        <a:xfrm>
          <a:off x="70581" y="1752"/>
          <a:ext cx="765000" cy="8427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Eliminate</a:t>
          </a:r>
          <a:endParaRPr lang="en-GB" sz="1400" kern="1200" dirty="0"/>
        </a:p>
      </dsp:txBody>
      <dsp:txXfrm>
        <a:off x="70581" y="1752"/>
        <a:ext cx="765000" cy="842789"/>
      </dsp:txXfrm>
    </dsp:sp>
    <dsp:sp modelId="{F72458D5-86ED-4784-A9EE-A3AC803A48A8}">
      <dsp:nvSpPr>
        <dsp:cNvPr id="0" name=""/>
        <dsp:cNvSpPr/>
      </dsp:nvSpPr>
      <dsp:spPr>
        <a:xfrm>
          <a:off x="59331" y="886681"/>
          <a:ext cx="787500" cy="8427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smtClean="0"/>
            <a:t>inequality</a:t>
          </a:r>
          <a:endParaRPr lang="en-GB" sz="1400" kern="1200" dirty="0"/>
        </a:p>
      </dsp:txBody>
      <dsp:txXfrm>
        <a:off x="59331" y="886681"/>
        <a:ext cx="787500" cy="842789"/>
      </dsp:txXfrm>
    </dsp:sp>
    <dsp:sp modelId="{A3C4E75F-A312-49BA-BF8B-1E1EA1FECC2E}">
      <dsp:nvSpPr>
        <dsp:cNvPr id="0" name=""/>
        <dsp:cNvSpPr/>
      </dsp:nvSpPr>
      <dsp:spPr>
        <a:xfrm>
          <a:off x="93081" y="1771610"/>
          <a:ext cx="720000" cy="8427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within a </a:t>
          </a:r>
          <a:endParaRPr lang="en-GB" sz="1400" kern="1200" dirty="0"/>
        </a:p>
      </dsp:txBody>
      <dsp:txXfrm>
        <a:off x="93081" y="1771610"/>
        <a:ext cx="720000" cy="842789"/>
      </dsp:txXfrm>
    </dsp:sp>
    <dsp:sp modelId="{0A19D328-0E8D-421A-8DBE-1ACEFD9A7A60}">
      <dsp:nvSpPr>
        <dsp:cNvPr id="0" name=""/>
        <dsp:cNvSpPr/>
      </dsp:nvSpPr>
      <dsp:spPr>
        <a:xfrm>
          <a:off x="25581" y="2656539"/>
          <a:ext cx="855000" cy="8427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generation</a:t>
          </a:r>
          <a:endParaRPr lang="en-GB" sz="1400" kern="1200" dirty="0"/>
        </a:p>
      </dsp:txBody>
      <dsp:txXfrm>
        <a:off x="25581" y="2656539"/>
        <a:ext cx="855000" cy="842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75864-3B3D-42D2-B3E5-02855227EA11}">
      <dsp:nvSpPr>
        <dsp:cNvPr id="0" name=""/>
        <dsp:cNvSpPr/>
      </dsp:nvSpPr>
      <dsp:spPr>
        <a:xfrm>
          <a:off x="3080" y="437807"/>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t>Income</a:t>
          </a:r>
          <a:endParaRPr lang="en-GB" sz="2900" kern="1200" dirty="0"/>
        </a:p>
      </dsp:txBody>
      <dsp:txXfrm>
        <a:off x="3080" y="437807"/>
        <a:ext cx="2444055" cy="1466433"/>
      </dsp:txXfrm>
    </dsp:sp>
    <dsp:sp modelId="{0A6DE977-E746-40B7-A5AD-1AEFCCC8E63F}">
      <dsp:nvSpPr>
        <dsp:cNvPr id="0" name=""/>
        <dsp:cNvSpPr/>
      </dsp:nvSpPr>
      <dsp:spPr>
        <a:xfrm>
          <a:off x="2691541" y="437807"/>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t>Employment</a:t>
          </a:r>
          <a:endParaRPr lang="en-GB" sz="2900" kern="1200" dirty="0"/>
        </a:p>
      </dsp:txBody>
      <dsp:txXfrm>
        <a:off x="2691541" y="437807"/>
        <a:ext cx="2444055" cy="1466433"/>
      </dsp:txXfrm>
    </dsp:sp>
    <dsp:sp modelId="{8BD08EA4-12E7-4256-9CB5-37D2885B1863}">
      <dsp:nvSpPr>
        <dsp:cNvPr id="0" name=""/>
        <dsp:cNvSpPr/>
      </dsp:nvSpPr>
      <dsp:spPr>
        <a:xfrm>
          <a:off x="5380002" y="437807"/>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t>Education</a:t>
          </a:r>
          <a:endParaRPr lang="en-GB" sz="2900" kern="1200" dirty="0"/>
        </a:p>
      </dsp:txBody>
      <dsp:txXfrm>
        <a:off x="5380002" y="437807"/>
        <a:ext cx="2444055" cy="1466433"/>
      </dsp:txXfrm>
    </dsp:sp>
    <dsp:sp modelId="{9D084BB4-CA14-46EC-9C6D-C0946C79229F}">
      <dsp:nvSpPr>
        <dsp:cNvPr id="0" name=""/>
        <dsp:cNvSpPr/>
      </dsp:nvSpPr>
      <dsp:spPr>
        <a:xfrm>
          <a:off x="8068463" y="437807"/>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t>Health</a:t>
          </a:r>
          <a:endParaRPr lang="en-GB" sz="2900" kern="1200" dirty="0"/>
        </a:p>
      </dsp:txBody>
      <dsp:txXfrm>
        <a:off x="8068463" y="437807"/>
        <a:ext cx="2444055" cy="1466433"/>
      </dsp:txXfrm>
    </dsp:sp>
    <dsp:sp modelId="{DA9561D8-F7B0-4EF0-BA80-0AF746259998}">
      <dsp:nvSpPr>
        <dsp:cNvPr id="0" name=""/>
        <dsp:cNvSpPr/>
      </dsp:nvSpPr>
      <dsp:spPr>
        <a:xfrm>
          <a:off x="1347311" y="2148646"/>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t>Crime</a:t>
          </a:r>
          <a:endParaRPr lang="en-GB" sz="2900" kern="1200" dirty="0"/>
        </a:p>
      </dsp:txBody>
      <dsp:txXfrm>
        <a:off x="1347311" y="2148646"/>
        <a:ext cx="2444055" cy="1466433"/>
      </dsp:txXfrm>
    </dsp:sp>
    <dsp:sp modelId="{A0AEB3CC-6D81-4F71-B868-5FFB912705A5}">
      <dsp:nvSpPr>
        <dsp:cNvPr id="0" name=""/>
        <dsp:cNvSpPr/>
      </dsp:nvSpPr>
      <dsp:spPr>
        <a:xfrm>
          <a:off x="4035772" y="2148646"/>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t>Barriers to housing &amp; services</a:t>
          </a:r>
          <a:endParaRPr lang="en-GB" sz="2900" kern="1200" dirty="0"/>
        </a:p>
      </dsp:txBody>
      <dsp:txXfrm>
        <a:off x="4035772" y="2148646"/>
        <a:ext cx="2444055" cy="1466433"/>
      </dsp:txXfrm>
    </dsp:sp>
    <dsp:sp modelId="{DE012BA9-2025-4F62-9C3C-A56C5CDC3EA7}">
      <dsp:nvSpPr>
        <dsp:cNvPr id="0" name=""/>
        <dsp:cNvSpPr/>
      </dsp:nvSpPr>
      <dsp:spPr>
        <a:xfrm>
          <a:off x="6724233" y="2148646"/>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t>Living environment</a:t>
          </a:r>
          <a:endParaRPr lang="en-GB" sz="2900" kern="1200" dirty="0"/>
        </a:p>
      </dsp:txBody>
      <dsp:txXfrm>
        <a:off x="6724233" y="2148646"/>
        <a:ext cx="2444055" cy="14664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DF1FD-1091-4C99-8124-5FFF2DDE35BA}">
      <dsp:nvSpPr>
        <dsp:cNvPr id="0" name=""/>
        <dsp:cNvSpPr/>
      </dsp:nvSpPr>
      <dsp:spPr>
        <a:xfrm>
          <a:off x="231373" y="295"/>
          <a:ext cx="2747557" cy="16485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GB" sz="4600" kern="1200" dirty="0" smtClean="0"/>
            <a:t>Sex</a:t>
          </a:r>
          <a:endParaRPr lang="en-GB" sz="4600" kern="1200" dirty="0"/>
        </a:p>
      </dsp:txBody>
      <dsp:txXfrm>
        <a:off x="231373" y="295"/>
        <a:ext cx="2747557" cy="1648534"/>
      </dsp:txXfrm>
    </dsp:sp>
    <dsp:sp modelId="{7079D2A3-1E68-403E-955B-89ABF9840DC6}">
      <dsp:nvSpPr>
        <dsp:cNvPr id="0" name=""/>
        <dsp:cNvSpPr/>
      </dsp:nvSpPr>
      <dsp:spPr>
        <a:xfrm>
          <a:off x="3253686" y="295"/>
          <a:ext cx="2747557" cy="16485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GB" sz="4600" kern="1200" dirty="0" smtClean="0"/>
            <a:t>Race</a:t>
          </a:r>
          <a:endParaRPr lang="en-GB" sz="4600" kern="1200" dirty="0"/>
        </a:p>
      </dsp:txBody>
      <dsp:txXfrm>
        <a:off x="3253686" y="295"/>
        <a:ext cx="2747557" cy="1648534"/>
      </dsp:txXfrm>
    </dsp:sp>
    <dsp:sp modelId="{14FEC8B4-0068-43A5-A1E0-B7B6B4855AD0}">
      <dsp:nvSpPr>
        <dsp:cNvPr id="0" name=""/>
        <dsp:cNvSpPr/>
      </dsp:nvSpPr>
      <dsp:spPr>
        <a:xfrm>
          <a:off x="6276000" y="295"/>
          <a:ext cx="2747557" cy="16485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GB" sz="4600" kern="1200" dirty="0" smtClean="0"/>
            <a:t>FSM</a:t>
          </a:r>
          <a:endParaRPr lang="en-GB" sz="4600" kern="1200" dirty="0"/>
        </a:p>
      </dsp:txBody>
      <dsp:txXfrm>
        <a:off x="6276000" y="295"/>
        <a:ext cx="2747557" cy="1648534"/>
      </dsp:txXfrm>
    </dsp:sp>
    <dsp:sp modelId="{0683AEC8-A7C0-4F2A-BB7A-318C08013438}">
      <dsp:nvSpPr>
        <dsp:cNvPr id="0" name=""/>
        <dsp:cNvSpPr/>
      </dsp:nvSpPr>
      <dsp:spPr>
        <a:xfrm>
          <a:off x="1742529" y="1923585"/>
          <a:ext cx="2747557" cy="16485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GB" sz="4600" kern="1200" dirty="0" smtClean="0"/>
            <a:t>POLAR 3</a:t>
          </a:r>
        </a:p>
      </dsp:txBody>
      <dsp:txXfrm>
        <a:off x="1742529" y="1923585"/>
        <a:ext cx="2747557" cy="1648534"/>
      </dsp:txXfrm>
    </dsp:sp>
    <dsp:sp modelId="{5F25FBB3-541C-4C70-9CB1-456BFE76E6B6}">
      <dsp:nvSpPr>
        <dsp:cNvPr id="0" name=""/>
        <dsp:cNvSpPr/>
      </dsp:nvSpPr>
      <dsp:spPr>
        <a:xfrm>
          <a:off x="4764843" y="1923585"/>
          <a:ext cx="2747557" cy="164853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GB" sz="4600" kern="1200" dirty="0" smtClean="0"/>
            <a:t>School type</a:t>
          </a:r>
        </a:p>
      </dsp:txBody>
      <dsp:txXfrm>
        <a:off x="4764843" y="1923585"/>
        <a:ext cx="2747557" cy="1648534"/>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25" y="0"/>
            <a:ext cx="2951163" cy="498475"/>
          </a:xfrm>
          <a:prstGeom prst="rect">
            <a:avLst/>
          </a:prstGeom>
        </p:spPr>
        <p:txBody>
          <a:bodyPr vert="horz" lIns="91440" tIns="45720" rIns="91440" bIns="45720" rtlCol="0"/>
          <a:lstStyle>
            <a:lvl1pPr algn="r">
              <a:defRPr sz="1200"/>
            </a:lvl1pPr>
          </a:lstStyle>
          <a:p>
            <a:fld id="{C0F29DE4-352A-43B6-A4D8-DB285F1FD2AF}" type="datetimeFigureOut">
              <a:rPr lang="en-GB" smtClean="0"/>
              <a:t>13/06/2019</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725"/>
            <a:ext cx="5448300" cy="3914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25" y="9444038"/>
            <a:ext cx="2951163" cy="498475"/>
          </a:xfrm>
          <a:prstGeom prst="rect">
            <a:avLst/>
          </a:prstGeom>
        </p:spPr>
        <p:txBody>
          <a:bodyPr vert="horz" lIns="91440" tIns="45720" rIns="91440" bIns="45720" rtlCol="0" anchor="b"/>
          <a:lstStyle>
            <a:lvl1pPr algn="r">
              <a:defRPr sz="1200"/>
            </a:lvl1pPr>
          </a:lstStyle>
          <a:p>
            <a:fld id="{F5DD65EC-9B57-4B9D-99FA-792A4BFBB594}" type="slidenum">
              <a:rPr lang="en-GB" smtClean="0"/>
              <a:t>‹#›</a:t>
            </a:fld>
            <a:endParaRPr lang="en-GB"/>
          </a:p>
        </p:txBody>
      </p:sp>
    </p:spTree>
    <p:extLst>
      <p:ext uri="{BB962C8B-B14F-4D97-AF65-F5344CB8AC3E}">
        <p14:creationId xmlns:p14="http://schemas.microsoft.com/office/powerpoint/2010/main" val="5144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Excel_Worksheet1.xlsx"/></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package" Target="../embeddings/Microsoft_Excel_Worksheet2.xlsx"/></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9738"/>
            <a:ext cx="5486400" cy="3086100"/>
          </a:xfrm>
        </p:spPr>
      </p:sp>
      <p:sp>
        <p:nvSpPr>
          <p:cNvPr id="3" name="Notes Placeholder 2"/>
          <p:cNvSpPr>
            <a:spLocks noGrp="1"/>
          </p:cNvSpPr>
          <p:nvPr>
            <p:ph type="body" idx="1"/>
          </p:nvPr>
        </p:nvSpPr>
        <p:spPr>
          <a:xfrm>
            <a:off x="685800" y="4058529"/>
            <a:ext cx="5486400" cy="4944793"/>
          </a:xfrm>
        </p:spPr>
        <p:txBody>
          <a:bodyPr/>
          <a:lstStyle/>
          <a:p>
            <a:r>
              <a:rPr lang="en-GB" dirty="0"/>
              <a:t>Why am I interested in this?</a:t>
            </a:r>
          </a:p>
          <a:p>
            <a:endParaRPr lang="en-GB" dirty="0"/>
          </a:p>
          <a:p>
            <a:r>
              <a:rPr lang="en-GB" dirty="0"/>
              <a:t>Worked in government for HEFCE, latterly as </a:t>
            </a:r>
            <a:r>
              <a:rPr lang="en-GB" dirty="0" err="1"/>
              <a:t>DoP</a:t>
            </a:r>
            <a:endParaRPr lang="en-GB" dirty="0"/>
          </a:p>
          <a:p>
            <a:endParaRPr lang="en-GB" dirty="0"/>
          </a:p>
          <a:p>
            <a:r>
              <a:rPr lang="en-GB" dirty="0"/>
              <a:t>HE Act passed end April - only legislation squeezed through following spring 17 election</a:t>
            </a:r>
          </a:p>
          <a:p>
            <a:endParaRPr lang="en-GB" dirty="0"/>
          </a:p>
          <a:p>
            <a:r>
              <a:rPr lang="en-GB" dirty="0"/>
              <a:t>Section 81 – ‘HEFCE shall cease to exist’</a:t>
            </a:r>
          </a:p>
          <a:p>
            <a:endParaRPr lang="en-GB" dirty="0"/>
          </a:p>
          <a:p>
            <a:r>
              <a:rPr lang="en-GB" dirty="0"/>
              <a:t>Funding body with broad powers to support T, R and indeed any activity that a HEI wants to undertake, regulating through FM: centred on the </a:t>
            </a:r>
            <a:r>
              <a:rPr lang="en-GB" dirty="0" err="1"/>
              <a:t>Universitiy</a:t>
            </a:r>
            <a:r>
              <a:rPr lang="en-GB" dirty="0"/>
              <a:t>.</a:t>
            </a:r>
          </a:p>
          <a:p>
            <a:endParaRPr lang="en-GB" dirty="0"/>
          </a:p>
          <a:p>
            <a:r>
              <a:rPr lang="en-GB" dirty="0"/>
              <a:t>Replaced by: </a:t>
            </a:r>
          </a:p>
          <a:p>
            <a:endParaRPr lang="en-GB" dirty="0"/>
          </a:p>
          <a:p>
            <a:pPr marL="171450" indent="-171450">
              <a:buFontTx/>
              <a:buChar char="-"/>
            </a:pPr>
            <a:r>
              <a:rPr lang="en-GB" dirty="0"/>
              <a:t>Regulator acting in the interest of those paying for teaching i.e. students and taxpayers in competitive environment</a:t>
            </a:r>
          </a:p>
          <a:p>
            <a:pPr marL="171450" indent="-171450">
              <a:buFontTx/>
              <a:buChar char="-"/>
            </a:pPr>
            <a:r>
              <a:rPr lang="en-GB" dirty="0"/>
              <a:t>Strategic investment agency, securing what the nation wants from the research base</a:t>
            </a:r>
          </a:p>
          <a:p>
            <a:endParaRPr lang="en-GB" dirty="0"/>
          </a:p>
          <a:p>
            <a:r>
              <a:rPr lang="en-GB" dirty="0"/>
              <a:t>Divergent views on whether this model is best, e.g. role of competition and choice, fracturing of T &amp; R.</a:t>
            </a:r>
          </a:p>
          <a:p>
            <a:endParaRPr lang="en-GB" dirty="0"/>
          </a:p>
          <a:p>
            <a:r>
              <a:rPr lang="en-GB" dirty="0"/>
              <a:t>But consensus that FC model can’t work for new environment, so got through.</a:t>
            </a:r>
          </a:p>
          <a:p>
            <a:endParaRPr lang="en-GB" dirty="0"/>
          </a:p>
          <a:p>
            <a:r>
              <a:rPr lang="en-GB" dirty="0"/>
              <a:t>General duties – broad scope / balance.  E of O central.  </a:t>
            </a:r>
          </a:p>
          <a:p>
            <a:endParaRPr lang="en-GB" dirty="0"/>
          </a:p>
          <a:p>
            <a:r>
              <a:rPr lang="en-GB" dirty="0"/>
              <a:t>  </a:t>
            </a:r>
            <a:endParaRPr lang="en-US" dirty="0"/>
          </a:p>
        </p:txBody>
      </p:sp>
      <p:sp>
        <p:nvSpPr>
          <p:cNvPr id="4" name="Slide Number Placeholder 3"/>
          <p:cNvSpPr>
            <a:spLocks noGrp="1"/>
          </p:cNvSpPr>
          <p:nvPr>
            <p:ph type="sldNum" sz="quarter" idx="10"/>
          </p:nvPr>
        </p:nvSpPr>
        <p:spPr/>
        <p:txBody>
          <a:bodyPr/>
          <a:lstStyle/>
          <a:p>
            <a:fld id="{F789BFBE-DC8F-4CF6-9807-A0D7A9C4C5D3}" type="slidenum">
              <a:rPr lang="en-GB" smtClean="0"/>
              <a:t>2</a:t>
            </a:fld>
            <a:endParaRPr lang="en-GB"/>
          </a:p>
        </p:txBody>
      </p:sp>
    </p:spTree>
    <p:extLst>
      <p:ext uri="{BB962C8B-B14F-4D97-AF65-F5344CB8AC3E}">
        <p14:creationId xmlns:p14="http://schemas.microsoft.com/office/powerpoint/2010/main" val="3563122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4813"/>
            <a:ext cx="5486400" cy="3086100"/>
          </a:xfrm>
        </p:spPr>
      </p:sp>
      <p:sp>
        <p:nvSpPr>
          <p:cNvPr id="3" name="Notes Placeholder 2"/>
          <p:cNvSpPr>
            <a:spLocks noGrp="1"/>
          </p:cNvSpPr>
          <p:nvPr>
            <p:ph type="body" idx="1"/>
          </p:nvPr>
        </p:nvSpPr>
        <p:spPr>
          <a:xfrm>
            <a:off x="770206" y="4463855"/>
            <a:ext cx="5486400" cy="3600450"/>
          </a:xfrm>
        </p:spPr>
        <p:txBody>
          <a:bodyPr/>
          <a:lstStyle/>
          <a:p>
            <a:endParaRPr lang="en-GB" dirty="0"/>
          </a:p>
          <a:p>
            <a:endParaRPr lang="en-GB" dirty="0"/>
          </a:p>
          <a:p>
            <a:endParaRPr lang="en-GB" dirty="0"/>
          </a:p>
          <a:p>
            <a:endParaRPr lang="en-GB" dirty="0"/>
          </a:p>
          <a:p>
            <a:r>
              <a:rPr lang="en-GB" dirty="0"/>
              <a:t> </a:t>
            </a:r>
          </a:p>
          <a:p>
            <a:endParaRPr lang="en-GB" dirty="0"/>
          </a:p>
          <a:p>
            <a:endParaRPr lang="en-GB" dirty="0"/>
          </a:p>
          <a:p>
            <a:endParaRPr lang="en-GB" dirty="0"/>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F789BFBE-DC8F-4CF6-9807-A0D7A9C4C5D3}" type="slidenum">
              <a:rPr lang="en-GB" smtClean="0"/>
              <a:t>11</a:t>
            </a:fld>
            <a:endParaRPr lang="en-GB"/>
          </a:p>
        </p:txBody>
      </p:sp>
      <p:sp>
        <p:nvSpPr>
          <p:cNvPr id="5" name="Notes Placeholder 2"/>
          <p:cNvSpPr txBox="1">
            <a:spLocks/>
          </p:cNvSpPr>
          <p:nvPr/>
        </p:nvSpPr>
        <p:spPr>
          <a:xfrm>
            <a:off x="770206" y="4112162"/>
            <a:ext cx="5486400" cy="4511334"/>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US" dirty="0"/>
          </a:p>
        </p:txBody>
      </p:sp>
      <p:graphicFrame>
        <p:nvGraphicFramePr>
          <p:cNvPr id="7" name="Object 6"/>
          <p:cNvGraphicFramePr>
            <a:graphicFrameLocks noChangeAspect="1"/>
          </p:cNvGraphicFramePr>
          <p:nvPr/>
        </p:nvGraphicFramePr>
        <p:xfrm>
          <a:off x="1143000" y="3846513"/>
          <a:ext cx="4572000" cy="1450975"/>
        </p:xfrm>
        <a:graphic>
          <a:graphicData uri="http://schemas.openxmlformats.org/presentationml/2006/ole">
            <mc:AlternateContent xmlns:mc="http://schemas.openxmlformats.org/markup-compatibility/2006">
              <mc:Choice xmlns:v="urn:schemas-microsoft-com:vml" Requires="v">
                <p:oleObj spid="_x0000_s3077" name="Worksheet" r:id="rId4" imgW="7626420" imgH="2419102" progId="Excel.Sheet.12">
                  <p:embed/>
                </p:oleObj>
              </mc:Choice>
              <mc:Fallback>
                <p:oleObj name="Worksheet" r:id="rId4" imgW="7626420" imgH="2419102" progId="Excel.Sheet.12">
                  <p:embed/>
                  <p:pic>
                    <p:nvPicPr>
                      <p:cNvPr id="0" name=""/>
                      <p:cNvPicPr/>
                      <p:nvPr/>
                    </p:nvPicPr>
                    <p:blipFill>
                      <a:blip r:embed="rId5"/>
                      <a:stretch>
                        <a:fillRect/>
                      </a:stretch>
                    </p:blipFill>
                    <p:spPr>
                      <a:xfrm>
                        <a:off x="1143000" y="3846513"/>
                        <a:ext cx="4572000" cy="1450975"/>
                      </a:xfrm>
                      <a:prstGeom prst="rect">
                        <a:avLst/>
                      </a:prstGeom>
                    </p:spPr>
                  </p:pic>
                </p:oleObj>
              </mc:Fallback>
            </mc:AlternateContent>
          </a:graphicData>
        </a:graphic>
      </p:graphicFrame>
    </p:spTree>
    <p:extLst>
      <p:ext uri="{BB962C8B-B14F-4D97-AF65-F5344CB8AC3E}">
        <p14:creationId xmlns:p14="http://schemas.microsoft.com/office/powerpoint/2010/main" val="4271779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4813"/>
            <a:ext cx="5486400" cy="3086100"/>
          </a:xfrm>
        </p:spPr>
      </p:sp>
      <p:sp>
        <p:nvSpPr>
          <p:cNvPr id="3" name="Notes Placeholder 2"/>
          <p:cNvSpPr>
            <a:spLocks noGrp="1"/>
          </p:cNvSpPr>
          <p:nvPr>
            <p:ph type="body" idx="1"/>
          </p:nvPr>
        </p:nvSpPr>
        <p:spPr>
          <a:xfrm>
            <a:off x="770206" y="4463855"/>
            <a:ext cx="5486400" cy="3600450"/>
          </a:xfrm>
        </p:spPr>
        <p:txBody>
          <a:bodyPr/>
          <a:lstStyle/>
          <a:p>
            <a:endParaRPr lang="en-GB" dirty="0"/>
          </a:p>
          <a:p>
            <a:endParaRPr lang="en-GB" dirty="0"/>
          </a:p>
          <a:p>
            <a:endParaRPr lang="en-GB" dirty="0"/>
          </a:p>
          <a:p>
            <a:endParaRPr lang="en-GB" dirty="0"/>
          </a:p>
          <a:p>
            <a:r>
              <a:rPr lang="en-GB" dirty="0"/>
              <a:t> </a:t>
            </a:r>
          </a:p>
          <a:p>
            <a:endParaRPr lang="en-GB" dirty="0"/>
          </a:p>
          <a:p>
            <a:endParaRPr lang="en-GB" dirty="0"/>
          </a:p>
          <a:p>
            <a:endParaRPr lang="en-GB" dirty="0"/>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F789BFBE-DC8F-4CF6-9807-A0D7A9C4C5D3}" type="slidenum">
              <a:rPr lang="en-GB" smtClean="0"/>
              <a:t>12</a:t>
            </a:fld>
            <a:endParaRPr lang="en-GB"/>
          </a:p>
        </p:txBody>
      </p:sp>
      <p:sp>
        <p:nvSpPr>
          <p:cNvPr id="5" name="Notes Placeholder 2"/>
          <p:cNvSpPr txBox="1">
            <a:spLocks/>
          </p:cNvSpPr>
          <p:nvPr/>
        </p:nvSpPr>
        <p:spPr>
          <a:xfrm>
            <a:off x="770206" y="4112162"/>
            <a:ext cx="5486400" cy="4511334"/>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US" dirty="0"/>
          </a:p>
        </p:txBody>
      </p:sp>
      <p:graphicFrame>
        <p:nvGraphicFramePr>
          <p:cNvPr id="6" name="Object 5"/>
          <p:cNvGraphicFramePr>
            <a:graphicFrameLocks noChangeAspect="1"/>
          </p:cNvGraphicFramePr>
          <p:nvPr/>
        </p:nvGraphicFramePr>
        <p:xfrm>
          <a:off x="1143000" y="3846513"/>
          <a:ext cx="4572000" cy="1450975"/>
        </p:xfrm>
        <a:graphic>
          <a:graphicData uri="http://schemas.openxmlformats.org/presentationml/2006/ole">
            <mc:AlternateContent xmlns:mc="http://schemas.openxmlformats.org/markup-compatibility/2006">
              <mc:Choice xmlns:v="urn:schemas-microsoft-com:vml" Requires="v">
                <p:oleObj spid="_x0000_s2053" name="Worksheet" r:id="rId4" imgW="7626420" imgH="2419102" progId="Excel.Sheet.12">
                  <p:embed/>
                </p:oleObj>
              </mc:Choice>
              <mc:Fallback>
                <p:oleObj name="Worksheet" r:id="rId4" imgW="7626420" imgH="2419102" progId="Excel.Sheet.12">
                  <p:embed/>
                  <p:pic>
                    <p:nvPicPr>
                      <p:cNvPr id="0" name=""/>
                      <p:cNvPicPr/>
                      <p:nvPr/>
                    </p:nvPicPr>
                    <p:blipFill>
                      <a:blip r:embed="rId5"/>
                      <a:stretch>
                        <a:fillRect/>
                      </a:stretch>
                    </p:blipFill>
                    <p:spPr>
                      <a:xfrm>
                        <a:off x="1143000" y="3846513"/>
                        <a:ext cx="4572000" cy="1450975"/>
                      </a:xfrm>
                      <a:prstGeom prst="rect">
                        <a:avLst/>
                      </a:prstGeom>
                    </p:spPr>
                  </p:pic>
                </p:oleObj>
              </mc:Fallback>
            </mc:AlternateContent>
          </a:graphicData>
        </a:graphic>
      </p:graphicFrame>
    </p:spTree>
    <p:extLst>
      <p:ext uri="{BB962C8B-B14F-4D97-AF65-F5344CB8AC3E}">
        <p14:creationId xmlns:p14="http://schemas.microsoft.com/office/powerpoint/2010/main" val="3854961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1. We are aiming to achieve </a:t>
            </a:r>
            <a:r>
              <a:rPr lang="en-GB" b="1" dirty="0" smtClean="0"/>
              <a:t>significant</a:t>
            </a:r>
            <a:r>
              <a:rPr lang="en-GB" dirty="0" smtClean="0"/>
              <a:t> reductions in the gaps in access, success and progression over the next five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2.</a:t>
            </a:r>
            <a:r>
              <a:rPr lang="en-GB" baseline="0" dirty="0" smtClean="0"/>
              <a:t> And </a:t>
            </a:r>
            <a:r>
              <a:rPr lang="en-GB" dirty="0" smtClean="0"/>
              <a:t>ensure our access and participation regulation and funding are </a:t>
            </a:r>
            <a:r>
              <a:rPr lang="en-GB" b="1" dirty="0" smtClean="0"/>
              <a:t>outcome-based, risk-based, underpinned by evidence and joined up </a:t>
            </a:r>
            <a:r>
              <a:rPr lang="en-GB" dirty="0" smtClean="0"/>
              <a:t>with other OfS regulatory activities.</a:t>
            </a:r>
          </a:p>
          <a:p>
            <a:r>
              <a:rPr lang="en-GB" dirty="0" smtClean="0"/>
              <a:t>3. The</a:t>
            </a:r>
            <a:r>
              <a:rPr lang="en-GB" baseline="0" dirty="0" smtClean="0"/>
              <a:t> review:</a:t>
            </a:r>
          </a:p>
          <a:p>
            <a:pPr marL="628650" lvl="1" indent="-171450">
              <a:buFont typeface="Arial" panose="020B0604020202020204" pitchFamily="34" charset="0"/>
              <a:buChar char="•"/>
            </a:pPr>
            <a:r>
              <a:rPr lang="en-GB" baseline="0" dirty="0" smtClean="0"/>
              <a:t>Focus on all stages of the lifecycle</a:t>
            </a:r>
          </a:p>
          <a:p>
            <a:pPr marL="628650" lvl="1" indent="-171450">
              <a:buFont typeface="Arial" panose="020B0604020202020204" pitchFamily="34" charset="0"/>
              <a:buChar char="•"/>
            </a:pPr>
            <a:r>
              <a:rPr lang="en-GB" baseline="0" dirty="0" smtClean="0"/>
              <a:t>Highlight our expectations for ambition</a:t>
            </a:r>
          </a:p>
          <a:p>
            <a:pPr marL="628650" lvl="1" indent="-171450">
              <a:buFont typeface="Arial" panose="020B0604020202020204" pitchFamily="34" charset="0"/>
              <a:buChar char="•"/>
            </a:pPr>
            <a:r>
              <a:rPr lang="en-GB" baseline="0" dirty="0" smtClean="0"/>
              <a:t>Highlight the importance of being outcomes focused</a:t>
            </a:r>
          </a:p>
          <a:p>
            <a:pPr marL="628650" lvl="1" indent="-171450">
              <a:buFont typeface="Arial" panose="020B0604020202020204" pitchFamily="34" charset="0"/>
              <a:buChar char="•"/>
            </a:pPr>
            <a:r>
              <a:rPr lang="en-GB" baseline="0" dirty="0" smtClean="0"/>
              <a:t>Highlight the role of evaluation/evidence</a:t>
            </a:r>
          </a:p>
          <a:p>
            <a:pPr marL="0" lvl="0" indent="0">
              <a:buFont typeface="Arial" panose="020B0604020202020204" pitchFamily="34" charset="0"/>
              <a:buNone/>
            </a:pPr>
            <a:r>
              <a:rPr lang="en-GB" baseline="0" dirty="0" smtClean="0"/>
              <a:t>4.</a:t>
            </a:r>
            <a:r>
              <a:rPr lang="en-GB" dirty="0" smtClean="0"/>
              <a:t> Ultimate aim of ensuring</a:t>
            </a:r>
            <a:r>
              <a:rPr lang="en-GB" baseline="0" dirty="0" smtClean="0"/>
              <a:t> </a:t>
            </a:r>
            <a:r>
              <a:rPr lang="en-GB" sz="1200" baseline="0" dirty="0" smtClean="0">
                <a:solidFill>
                  <a:schemeClr val="tx1"/>
                </a:solidFill>
                <a:latin typeface="Arial" panose="020B0604020202020204" pitchFamily="34" charset="0"/>
                <a:cs typeface="Arial" panose="020B0604020202020204" pitchFamily="34" charset="0"/>
              </a:rPr>
              <a:t>a</a:t>
            </a:r>
            <a:r>
              <a:rPr lang="en-GB" sz="1200" dirty="0" smtClean="0">
                <a:solidFill>
                  <a:schemeClr val="tx1"/>
                </a:solidFill>
                <a:latin typeface="Arial" panose="020B0604020202020204" pitchFamily="34" charset="0"/>
                <a:cs typeface="Arial" panose="020B0604020202020204" pitchFamily="34" charset="0"/>
              </a:rPr>
              <a:t>ll students, from </a:t>
            </a:r>
            <a:r>
              <a:rPr lang="en-GB" sz="1200" b="1" dirty="0" smtClean="0">
                <a:solidFill>
                  <a:schemeClr val="tx1"/>
                </a:solidFill>
                <a:latin typeface="Arial" panose="020B0604020202020204" pitchFamily="34" charset="0"/>
                <a:cs typeface="Arial" panose="020B0604020202020204" pitchFamily="34" charset="0"/>
              </a:rPr>
              <a:t>all backgrounds</a:t>
            </a:r>
            <a:r>
              <a:rPr lang="en-GB" sz="1200" dirty="0" smtClean="0">
                <a:solidFill>
                  <a:schemeClr val="tx1"/>
                </a:solidFill>
                <a:latin typeface="Arial" panose="020B0604020202020204" pitchFamily="34" charset="0"/>
                <a:cs typeface="Arial" panose="020B0604020202020204" pitchFamily="34" charset="0"/>
              </a:rPr>
              <a:t>, with the ability and desire to undertake higher education, are supported to </a:t>
            </a:r>
            <a:r>
              <a:rPr lang="en-GB" sz="1200" b="1" dirty="0" smtClean="0">
                <a:solidFill>
                  <a:schemeClr val="tx1"/>
                </a:solidFill>
                <a:latin typeface="Arial" panose="020B0604020202020204" pitchFamily="34" charset="0"/>
                <a:cs typeface="Arial" panose="020B0604020202020204" pitchFamily="34" charset="0"/>
              </a:rPr>
              <a:t>access</a:t>
            </a:r>
            <a:r>
              <a:rPr lang="en-GB" sz="1200" dirty="0" smtClean="0">
                <a:solidFill>
                  <a:schemeClr val="tx1"/>
                </a:solidFill>
                <a:latin typeface="Arial" panose="020B0604020202020204" pitchFamily="34" charset="0"/>
                <a:cs typeface="Arial" panose="020B0604020202020204" pitchFamily="34" charset="0"/>
              </a:rPr>
              <a:t>, </a:t>
            </a:r>
            <a:r>
              <a:rPr lang="en-GB" sz="1200" b="1" dirty="0" smtClean="0">
                <a:solidFill>
                  <a:schemeClr val="tx1"/>
                </a:solidFill>
                <a:latin typeface="Arial" panose="020B0604020202020204" pitchFamily="34" charset="0"/>
                <a:cs typeface="Arial" panose="020B0604020202020204" pitchFamily="34" charset="0"/>
              </a:rPr>
              <a:t>succeed</a:t>
            </a:r>
            <a:r>
              <a:rPr lang="en-GB" sz="1200" dirty="0" smtClean="0">
                <a:solidFill>
                  <a:schemeClr val="tx1"/>
                </a:solidFill>
                <a:latin typeface="Arial" panose="020B0604020202020204" pitchFamily="34" charset="0"/>
                <a:cs typeface="Arial" panose="020B0604020202020204" pitchFamily="34" charset="0"/>
              </a:rPr>
              <a:t> in, and </a:t>
            </a:r>
            <a:r>
              <a:rPr lang="en-GB" sz="1200" b="1" dirty="0" smtClean="0">
                <a:solidFill>
                  <a:schemeClr val="tx1"/>
                </a:solidFill>
                <a:latin typeface="Arial" panose="020B0604020202020204" pitchFamily="34" charset="0"/>
                <a:cs typeface="Arial" panose="020B0604020202020204" pitchFamily="34" charset="0"/>
              </a:rPr>
              <a:t>progress</a:t>
            </a:r>
            <a:r>
              <a:rPr lang="en-GB" sz="1200" dirty="0" smtClean="0">
                <a:solidFill>
                  <a:schemeClr val="tx1"/>
                </a:solidFill>
                <a:latin typeface="Arial" panose="020B0604020202020204" pitchFamily="34" charset="0"/>
                <a:cs typeface="Arial" panose="020B0604020202020204" pitchFamily="34" charset="0"/>
              </a:rPr>
              <a:t> from higher education.</a:t>
            </a:r>
          </a:p>
          <a:p>
            <a:endParaRPr lang="en-GB" dirty="0"/>
          </a:p>
        </p:txBody>
      </p:sp>
      <p:sp>
        <p:nvSpPr>
          <p:cNvPr id="4" name="Slide Number Placeholder 3"/>
          <p:cNvSpPr>
            <a:spLocks noGrp="1"/>
          </p:cNvSpPr>
          <p:nvPr>
            <p:ph type="sldNum" sz="quarter" idx="10"/>
          </p:nvPr>
        </p:nvSpPr>
        <p:spPr/>
        <p:txBody>
          <a:bodyPr/>
          <a:lstStyle/>
          <a:p>
            <a:fld id="{D970EC26-7783-4E35-8F3F-65B0E2833FEE}" type="slidenum">
              <a:rPr lang="en-GB" smtClean="0"/>
              <a:t>14</a:t>
            </a:fld>
            <a:endParaRPr lang="en-GB"/>
          </a:p>
        </p:txBody>
      </p:sp>
    </p:spTree>
    <p:extLst>
      <p:ext uri="{BB962C8B-B14F-4D97-AF65-F5344CB8AC3E}">
        <p14:creationId xmlns:p14="http://schemas.microsoft.com/office/powerpoint/2010/main" val="3031889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dirty="0" smtClean="0">
                <a:solidFill>
                  <a:schemeClr val="tx1"/>
                </a:solidFill>
                <a:latin typeface="+mn-lt"/>
                <a:ea typeface="+mn-ea"/>
                <a:cs typeface="+mn-cs"/>
              </a:rPr>
              <a:t>Equality and diversity </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There are strong links between access and participation, which is focused on groups underrepresented in higher education, and equality and diversity, which is focused on characteristics protected under the Equality Act 2010. You must, therefore, include within your access and participation plan: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an explanation of the interaction between your access and participation plan and your equality and diversity strategy</a:t>
            </a:r>
          </a:p>
          <a:p>
            <a:endParaRPr lang="en-GB" sz="1200" b="0" i="0" u="none" strike="noStrike" kern="1200" baseline="0" dirty="0" smtClean="0">
              <a:solidFill>
                <a:schemeClr val="tx1"/>
              </a:solidFill>
              <a:latin typeface="+mn-lt"/>
              <a:ea typeface="+mn-ea"/>
              <a:cs typeface="+mn-cs"/>
            </a:endParaRPr>
          </a:p>
          <a:p>
            <a:r>
              <a:rPr lang="en-GB" dirty="0" smtClean="0"/>
              <a:t>Recognising that people who share protected characteristics can be underrepresented in higher education</a:t>
            </a:r>
          </a:p>
          <a:p>
            <a:pPr marL="171450" indent="-171450">
              <a:buFontTx/>
              <a:buChar char="-"/>
            </a:pPr>
            <a:r>
              <a:rPr lang="en-GB" dirty="0" smtClean="0"/>
              <a:t>may</a:t>
            </a:r>
            <a:r>
              <a:rPr lang="en-GB" baseline="0" dirty="0" smtClean="0"/>
              <a:t> be </a:t>
            </a:r>
            <a:r>
              <a:rPr lang="en-GB" dirty="0" smtClean="0"/>
              <a:t>more likely to leave before finishing their course</a:t>
            </a:r>
          </a:p>
          <a:p>
            <a:pPr marL="171450" indent="-171450">
              <a:buFontTx/>
              <a:buChar char="-"/>
            </a:pPr>
            <a:r>
              <a:rPr lang="en-GB" dirty="0" smtClean="0"/>
              <a:t>less likely to achieve the highest qualification classifications</a:t>
            </a:r>
          </a:p>
          <a:p>
            <a:pPr marL="171450" indent="-171450">
              <a:buFontTx/>
              <a:buChar char="-"/>
            </a:pPr>
            <a:r>
              <a:rPr lang="en-GB" dirty="0" smtClean="0"/>
              <a:t>And</a:t>
            </a:r>
            <a:r>
              <a:rPr lang="en-GB" baseline="0" dirty="0" smtClean="0"/>
              <a:t> </a:t>
            </a:r>
            <a:r>
              <a:rPr lang="en-GB" dirty="0" smtClean="0"/>
              <a:t>less likely to be employed or in further study after graduation than those who do not. </a:t>
            </a:r>
          </a:p>
          <a:p>
            <a:pPr marL="0" indent="0">
              <a:buFontTx/>
              <a:buNone/>
            </a:pPr>
            <a:endParaRPr lang="en-GB" dirty="0" smtClean="0"/>
          </a:p>
          <a:p>
            <a:pPr marL="0" indent="0">
              <a:buFontTx/>
              <a:buNone/>
            </a:pPr>
            <a:r>
              <a:rPr lang="en-GB" dirty="0" smtClean="0"/>
              <a:t>There are clear benefits in, and many opportunities for, aligning your equality and diversity strategy and access and participation strategy.</a:t>
            </a:r>
          </a:p>
          <a:p>
            <a:endParaRPr lang="en-GB" dirty="0" smtClean="0"/>
          </a:p>
          <a:p>
            <a:r>
              <a:rPr lang="en-GB" dirty="0" smtClean="0"/>
              <a:t>Looking</a:t>
            </a:r>
            <a:r>
              <a:rPr lang="en-GB" baseline="0" dirty="0" smtClean="0"/>
              <a:t> to understand how provider’s equality objectives relate to the strategic objectives set out in their APP.</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GB" sz="1200" b="1" i="0" u="none" strike="noStrike" kern="1200" baseline="0" dirty="0" smtClean="0">
                <a:solidFill>
                  <a:schemeClr val="tx1"/>
                </a:solidFill>
                <a:latin typeface="+mn-lt"/>
                <a:ea typeface="+mn-ea"/>
                <a:cs typeface="+mn-cs"/>
              </a:rPr>
              <a:t>evidence that you have considered the impact of your activities and support measures on students with protected characteristics, for example through an equality impact assessment</a:t>
            </a:r>
          </a:p>
          <a:p>
            <a:pPr marL="0"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a:p>
            <a:r>
              <a:rPr lang="en-GB" dirty="0" smtClean="0"/>
              <a:t>When</a:t>
            </a:r>
            <a:r>
              <a:rPr lang="en-GB" baseline="0" dirty="0" smtClean="0"/>
              <a:t> </a:t>
            </a:r>
            <a:r>
              <a:rPr lang="en-GB" dirty="0" smtClean="0"/>
              <a:t>evaluating current access and participation initiatives in relation to protected characteristics to highlight any differences in how your access and participation work impacts on different groups. </a:t>
            </a:r>
          </a:p>
          <a:p>
            <a:endParaRPr lang="en-GB" dirty="0" smtClean="0"/>
          </a:p>
          <a:p>
            <a:r>
              <a:rPr lang="en-GB" dirty="0" smtClean="0"/>
              <a:t>This should inform decisions on targeting</a:t>
            </a:r>
            <a:endParaRPr lang="en-GB"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GB" sz="1200" b="1" i="0" u="none" strike="noStrike" kern="1200" baseline="0" dirty="0" smtClean="0">
                <a:solidFill>
                  <a:schemeClr val="tx1"/>
                </a:solidFill>
                <a:latin typeface="+mn-lt"/>
                <a:ea typeface="+mn-ea"/>
                <a:cs typeface="+mn-cs"/>
              </a:rPr>
              <a:t>evidence that you have paid due regard to equality and diversity in designing your access and participation plan, as is your responsibility under the Equality Act 2010.</a:t>
            </a:r>
          </a:p>
          <a:p>
            <a:endParaRPr lang="en-GB" dirty="0" smtClean="0"/>
          </a:p>
          <a:p>
            <a:r>
              <a:rPr lang="en-GB" sz="1200" b="0" i="0" u="none" strike="noStrike" kern="1200" baseline="0" dirty="0" smtClean="0">
                <a:solidFill>
                  <a:schemeClr val="tx1"/>
                </a:solidFill>
                <a:latin typeface="+mn-lt"/>
                <a:ea typeface="+mn-ea"/>
                <a:cs typeface="+mn-cs"/>
              </a:rPr>
              <a:t>The Equality Act 2010 requires higher education providers to take equality issues into account when designing policies (including internal policies) and services, and to review such issues regularly.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We will not regulate whether you meet your legal obligations under the Equality Act 2010, but we expected you to demonstrate in your access and participation plan that you have executed these responsibilities. </a:t>
            </a:r>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970EC26-7783-4E35-8F3F-65B0E2833FEE}" type="slidenum">
              <a:rPr lang="en-GB" smtClean="0"/>
              <a:t>21</a:t>
            </a:fld>
            <a:endParaRPr lang="en-GB"/>
          </a:p>
        </p:txBody>
      </p:sp>
    </p:spTree>
    <p:extLst>
      <p:ext uri="{BB962C8B-B14F-4D97-AF65-F5344CB8AC3E}">
        <p14:creationId xmlns:p14="http://schemas.microsoft.com/office/powerpoint/2010/main" val="1941993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428750"/>
            <a:ext cx="5965825" cy="3355975"/>
          </a:xfrm>
        </p:spPr>
      </p:sp>
      <p:sp>
        <p:nvSpPr>
          <p:cNvPr id="3" name="Notes Placeholder 2"/>
          <p:cNvSpPr>
            <a:spLocks noGrp="1"/>
          </p:cNvSpPr>
          <p:nvPr>
            <p:ph type="body" idx="1"/>
          </p:nvPr>
        </p:nvSpPr>
        <p:spPr/>
        <p:txBody>
          <a:bodyPr/>
          <a:lstStyle/>
          <a:p>
            <a:r>
              <a:rPr lang="en-GB" dirty="0"/>
              <a:t>Diversity and power are connected. The structure of power and society places some groups of people at a disadvantage. We see this at work in higher education where certain groups of people do not access, continue, achieve or progress in the same way as others.</a:t>
            </a:r>
          </a:p>
          <a:p>
            <a:r>
              <a:rPr lang="en-GB" dirty="0"/>
              <a:t>Often, if an individual has more than one characteristic which places them at a disadvantage, this makes it even harder for them to succeed. So we believe we need to understand these characteristics, but also how they ‘intersect’.</a:t>
            </a:r>
          </a:p>
          <a:p>
            <a:r>
              <a:rPr lang="en-GB" dirty="0"/>
              <a:t>To do this, we analyse national data about the profile of higher education, so that we can identify and address inequalities across the sector. If the right data does not exist or is not good enough, we will work with the sector to improve it. We also combine quantitative and qualitative analysis, so that numerically smaller groups (such as, trans students) are not overlooked.</a:t>
            </a:r>
          </a:p>
          <a:p>
            <a:r>
              <a:rPr lang="en-GB" dirty="0"/>
              <a:t>In practice this means we will be able to find those discrete groups experiencing more intractable barriers to access, continuation, attainment or progression in English higher education.</a:t>
            </a:r>
          </a:p>
          <a:p>
            <a:endParaRPr lang="en-GB" dirty="0"/>
          </a:p>
        </p:txBody>
      </p:sp>
      <p:sp>
        <p:nvSpPr>
          <p:cNvPr id="4" name="Slide Number Placeholder 3"/>
          <p:cNvSpPr>
            <a:spLocks noGrp="1"/>
          </p:cNvSpPr>
          <p:nvPr>
            <p:ph type="sldNum" sz="quarter" idx="10"/>
          </p:nvPr>
        </p:nvSpPr>
        <p:spPr/>
        <p:txBody>
          <a:bodyPr/>
          <a:lstStyle/>
          <a:p>
            <a:fld id="{F5DD65EC-9B57-4B9D-99FA-792A4BFBB594}" type="slidenum">
              <a:rPr lang="en-GB" smtClean="0"/>
              <a:t>22</a:t>
            </a:fld>
            <a:endParaRPr lang="en-GB"/>
          </a:p>
        </p:txBody>
      </p:sp>
    </p:spTree>
    <p:extLst>
      <p:ext uri="{BB962C8B-B14F-4D97-AF65-F5344CB8AC3E}">
        <p14:creationId xmlns:p14="http://schemas.microsoft.com/office/powerpoint/2010/main" val="3774128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data is already out there to help us understand the effects and outcomes of intersectional characteristics?</a:t>
            </a:r>
            <a:endParaRPr lang="en-GB" dirty="0"/>
          </a:p>
        </p:txBody>
      </p:sp>
      <p:sp>
        <p:nvSpPr>
          <p:cNvPr id="4" name="Slide Number Placeholder 3"/>
          <p:cNvSpPr>
            <a:spLocks noGrp="1"/>
          </p:cNvSpPr>
          <p:nvPr>
            <p:ph type="sldNum" sz="quarter" idx="10"/>
          </p:nvPr>
        </p:nvSpPr>
        <p:spPr/>
        <p:txBody>
          <a:bodyPr/>
          <a:lstStyle/>
          <a:p>
            <a:fld id="{F5DD65EC-9B57-4B9D-99FA-792A4BFBB594}" type="slidenum">
              <a:rPr lang="en-GB" smtClean="0"/>
              <a:t>24</a:t>
            </a:fld>
            <a:endParaRPr lang="en-GB"/>
          </a:p>
        </p:txBody>
      </p:sp>
    </p:spTree>
    <p:extLst>
      <p:ext uri="{BB962C8B-B14F-4D97-AF65-F5344CB8AC3E}">
        <p14:creationId xmlns:p14="http://schemas.microsoft.com/office/powerpoint/2010/main" val="328877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49300"/>
            <a:ext cx="5486400" cy="3086100"/>
          </a:xfrm>
        </p:spPr>
      </p:sp>
      <p:sp>
        <p:nvSpPr>
          <p:cNvPr id="3" name="Notes Placeholder 2"/>
          <p:cNvSpPr>
            <a:spLocks noGrp="1"/>
          </p:cNvSpPr>
          <p:nvPr>
            <p:ph type="body" idx="1"/>
          </p:nvPr>
        </p:nvSpPr>
        <p:spPr>
          <a:xfrm>
            <a:off x="685800" y="4248443"/>
            <a:ext cx="5486400" cy="4436769"/>
          </a:xfrm>
        </p:spPr>
        <p:txBody>
          <a:bodyPr/>
          <a:lstStyle/>
          <a:p>
            <a:r>
              <a:rPr lang="en-GB" dirty="0"/>
              <a:t>Appointed in September to lead this aspect of </a:t>
            </a:r>
            <a:r>
              <a:rPr lang="en-GB" dirty="0" err="1"/>
              <a:t>OfS</a:t>
            </a:r>
            <a:r>
              <a:rPr lang="en-GB" dirty="0"/>
              <a:t> work - DFAP</a:t>
            </a:r>
          </a:p>
          <a:p>
            <a:endParaRPr lang="en-GB" dirty="0"/>
          </a:p>
          <a:p>
            <a:r>
              <a:rPr lang="en-GB" dirty="0"/>
              <a:t>Statutory role and Board member.</a:t>
            </a:r>
          </a:p>
          <a:p>
            <a:endParaRPr lang="en-GB" dirty="0"/>
          </a:p>
          <a:p>
            <a:r>
              <a:rPr lang="en-GB" dirty="0"/>
              <a:t>Guidance on and assessment of A &amp; P plans – what will be done to promote E of O linked to higher fee</a:t>
            </a:r>
          </a:p>
          <a:p>
            <a:endParaRPr lang="en-GB" dirty="0"/>
          </a:p>
          <a:p>
            <a:r>
              <a:rPr lang="en-GB" dirty="0"/>
              <a:t>Good practice</a:t>
            </a:r>
          </a:p>
          <a:p>
            <a:endParaRPr lang="en-GB" dirty="0"/>
          </a:p>
          <a:p>
            <a:r>
              <a:rPr lang="en-GB" dirty="0"/>
              <a:t>Advise and report on E of O re: all of its work – broader challenge function.  </a:t>
            </a:r>
          </a:p>
          <a:p>
            <a:endParaRPr lang="en-GB" dirty="0"/>
          </a:p>
          <a:p>
            <a:r>
              <a:rPr lang="en-GB" dirty="0"/>
              <a:t>Delegated powers – broad responsibility for me to judge what is sufficient within a plan and what is reasonable steps (though regulations help and backstop review)</a:t>
            </a:r>
          </a:p>
          <a:p>
            <a:endParaRPr lang="en-GB" dirty="0"/>
          </a:p>
          <a:p>
            <a:r>
              <a:rPr lang="en-GB" dirty="0"/>
              <a:t>What would be ‘fair’ access and participation?</a:t>
            </a:r>
          </a:p>
          <a:p>
            <a:endParaRPr lang="en-GB" dirty="0"/>
          </a:p>
          <a:p>
            <a:r>
              <a:rPr lang="en-GB" dirty="0"/>
              <a:t>What would be ‘equality of opportunity’ in relation to access and participation?</a:t>
            </a:r>
          </a:p>
          <a:p>
            <a:endParaRPr lang="en-GB" dirty="0"/>
          </a:p>
          <a:p>
            <a:r>
              <a:rPr lang="en-GB" dirty="0"/>
              <a:t>Where should we set the bar for universities to be doing enough to ‘promote’ this, in return for charging the higher fee and what is ‘good practice’? </a:t>
            </a:r>
          </a:p>
          <a:p>
            <a:endParaRPr lang="en-GB" dirty="0"/>
          </a:p>
          <a:p>
            <a:r>
              <a:rPr lang="en-GB" dirty="0"/>
              <a:t>How should we balance this duty alongside others such as protecting autonomy, promoting competition and choice, and being targeted and proportionate? </a:t>
            </a:r>
            <a:endParaRPr lang="en-US" dirty="0"/>
          </a:p>
        </p:txBody>
      </p:sp>
      <p:sp>
        <p:nvSpPr>
          <p:cNvPr id="4" name="Slide Number Placeholder 3"/>
          <p:cNvSpPr>
            <a:spLocks noGrp="1"/>
          </p:cNvSpPr>
          <p:nvPr>
            <p:ph type="sldNum" sz="quarter" idx="10"/>
          </p:nvPr>
        </p:nvSpPr>
        <p:spPr/>
        <p:txBody>
          <a:bodyPr/>
          <a:lstStyle/>
          <a:p>
            <a:fld id="{F789BFBE-DC8F-4CF6-9807-A0D7A9C4C5D3}" type="slidenum">
              <a:rPr lang="en-GB" smtClean="0"/>
              <a:t>3</a:t>
            </a:fld>
            <a:endParaRPr lang="en-GB"/>
          </a:p>
        </p:txBody>
      </p:sp>
    </p:spTree>
    <p:extLst>
      <p:ext uri="{BB962C8B-B14F-4D97-AF65-F5344CB8AC3E}">
        <p14:creationId xmlns:p14="http://schemas.microsoft.com/office/powerpoint/2010/main" val="4248904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C43D71-9750-4C7A-9160-DA3EDA15B8E4}"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71499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B864F4-8A2E-43CD-B6CA-CB3D0F7FD800}"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02562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endParaRPr lang="en-GB" dirty="0"/>
          </a:p>
          <a:p>
            <a:r>
              <a:rPr lang="en-US" dirty="0">
                <a:latin typeface="-apple-system-font"/>
                <a:ea typeface="Calibri" panose="020F0502020204030204" pitchFamily="34" charset="0"/>
                <a:cs typeface="Times New Roman" panose="02020603050405020304" pitchFamily="18" charset="0"/>
              </a:rPr>
              <a:t>‘In all societies with a capitalist market economy, a conjugal family system and liberal-democratic policies, a limit may exist on the extent that mobility chances can be </a:t>
            </a:r>
            <a:r>
              <a:rPr lang="en-US" dirty="0" err="1">
                <a:latin typeface="-apple-system-font"/>
                <a:ea typeface="Calibri" panose="020F0502020204030204" pitchFamily="34" charset="0"/>
                <a:cs typeface="Times New Roman" panose="02020603050405020304" pitchFamily="18" charset="0"/>
              </a:rPr>
              <a:t>equalised</a:t>
            </a:r>
            <a:r>
              <a:rPr lang="en-US" dirty="0">
                <a:latin typeface="-apple-system-font"/>
                <a:ea typeface="Calibri" panose="020F0502020204030204" pitchFamily="34" charset="0"/>
                <a:cs typeface="Times New Roman" panose="02020603050405020304" pitchFamily="18" charset="0"/>
              </a:rPr>
              <a:t>. As this limit is approached, policies aimed at further </a:t>
            </a:r>
            <a:r>
              <a:rPr lang="en-US" dirty="0" err="1">
                <a:latin typeface="-apple-system-font"/>
                <a:ea typeface="Calibri" panose="020F0502020204030204" pitchFamily="34" charset="0"/>
                <a:cs typeface="Times New Roman" panose="02020603050405020304" pitchFamily="18" charset="0"/>
              </a:rPr>
              <a:t>equalisation</a:t>
            </a:r>
            <a:r>
              <a:rPr lang="en-US" dirty="0">
                <a:latin typeface="-apple-system-font"/>
                <a:ea typeface="Calibri" panose="020F0502020204030204" pitchFamily="34" charset="0"/>
                <a:cs typeface="Times New Roman" panose="02020603050405020304" pitchFamily="18" charset="0"/>
              </a:rPr>
              <a:t> will become increasingly contested, and social mobility will cease to be a matter on which political consensus prevails.’</a:t>
            </a:r>
          </a:p>
          <a:p>
            <a:endParaRPr lang="en-GB" dirty="0">
              <a:latin typeface="-apple-system-font"/>
              <a:cs typeface="Times New Roman" panose="02020603050405020304" pitchFamily="18" charset="0"/>
            </a:endParaRPr>
          </a:p>
          <a:p>
            <a:r>
              <a:rPr lang="en-GB" dirty="0" err="1">
                <a:latin typeface="-apple-system-font"/>
                <a:cs typeface="Times New Roman" panose="02020603050405020304" pitchFamily="18" charset="0"/>
              </a:rPr>
              <a:t>Bukodi</a:t>
            </a:r>
            <a:r>
              <a:rPr lang="en-GB" dirty="0">
                <a:latin typeface="-apple-system-font"/>
                <a:cs typeface="Times New Roman" panose="02020603050405020304" pitchFamily="18" charset="0"/>
              </a:rPr>
              <a:t> and </a:t>
            </a:r>
            <a:r>
              <a:rPr lang="en-GB" dirty="0" err="1">
                <a:latin typeface="-apple-system-font"/>
                <a:cs typeface="Times New Roman" panose="02020603050405020304" pitchFamily="18" charset="0"/>
              </a:rPr>
              <a:t>Goldthorpe</a:t>
            </a:r>
            <a:r>
              <a:rPr lang="en-GB" dirty="0">
                <a:latin typeface="-apple-system-font"/>
                <a:cs typeface="Times New Roman" panose="02020603050405020304" pitchFamily="18" charset="0"/>
              </a:rPr>
              <a:t> January 2019</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F789BFBE-DC8F-4CF6-9807-A0D7A9C4C5D3}" type="slidenum">
              <a:rPr lang="en-GB" smtClean="0"/>
              <a:t>6</a:t>
            </a:fld>
            <a:endParaRPr lang="en-GB"/>
          </a:p>
        </p:txBody>
      </p:sp>
    </p:spTree>
    <p:extLst>
      <p:ext uri="{BB962C8B-B14F-4D97-AF65-F5344CB8AC3E}">
        <p14:creationId xmlns:p14="http://schemas.microsoft.com/office/powerpoint/2010/main" val="1332823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what are we trying to achieve?</a:t>
            </a:r>
            <a:endParaRPr lang="en-GB" sz="10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can be difficult in today’s politics to find anything we all agree on, but there is now </a:t>
            </a:r>
            <a:r>
              <a:rPr lang="en-GB" sz="1200" b="1" kern="1200" dirty="0" smtClean="0">
                <a:solidFill>
                  <a:schemeClr val="tx1"/>
                </a:solidFill>
                <a:effectLst/>
                <a:latin typeface="+mn-lt"/>
                <a:ea typeface="+mn-ea"/>
                <a:cs typeface="+mn-cs"/>
              </a:rPr>
              <a:t>pretty much consensus</a:t>
            </a:r>
            <a:r>
              <a:rPr lang="en-GB" sz="1200" kern="1200" dirty="0" smtClean="0">
                <a:solidFill>
                  <a:schemeClr val="tx1"/>
                </a:solidFill>
                <a:effectLst/>
                <a:latin typeface="+mn-lt"/>
                <a:ea typeface="+mn-ea"/>
                <a:cs typeface="+mn-cs"/>
              </a:rPr>
              <a:t> in relation to need for regulation of and support for access and participation in HE.   That’s why parliament placed in 2017 Act:</a:t>
            </a:r>
            <a:endParaRPr lang="en-GB" sz="1000" kern="1200" dirty="0" smtClean="0">
              <a:solidFill>
                <a:schemeClr val="tx1"/>
              </a:solidFill>
              <a:effectLst/>
              <a:latin typeface="+mn-lt"/>
              <a:ea typeface="+mn-ea"/>
              <a:cs typeface="+mn-cs"/>
            </a:endParaRPr>
          </a:p>
          <a:p>
            <a:pPr marL="228600" lvl="0" indent="-228600">
              <a:buFont typeface="+mj-lt"/>
              <a:buAutoNum type="arabicPeriod"/>
            </a:pPr>
            <a:r>
              <a:rPr lang="en-GB" sz="1200" b="1" kern="1200" dirty="0" smtClean="0">
                <a:solidFill>
                  <a:schemeClr val="tx1"/>
                </a:solidFill>
                <a:effectLst/>
                <a:latin typeface="+mn-lt"/>
                <a:ea typeface="+mn-ea"/>
                <a:cs typeface="+mn-cs"/>
              </a:rPr>
              <a:t>General duty on </a:t>
            </a:r>
            <a:r>
              <a:rPr lang="en-GB" sz="1200" b="1" kern="1200" dirty="0" err="1" smtClean="0">
                <a:solidFill>
                  <a:schemeClr val="tx1"/>
                </a:solidFill>
                <a:effectLst/>
                <a:latin typeface="+mn-lt"/>
                <a:ea typeface="+mn-ea"/>
                <a:cs typeface="+mn-cs"/>
              </a:rPr>
              <a:t>OfS</a:t>
            </a:r>
            <a:r>
              <a:rPr lang="en-GB" sz="1200" kern="1200" dirty="0" smtClean="0">
                <a:solidFill>
                  <a:schemeClr val="tx1"/>
                </a:solidFill>
                <a:effectLst/>
                <a:latin typeface="+mn-lt"/>
                <a:ea typeface="+mn-ea"/>
                <a:cs typeface="+mn-cs"/>
              </a:rPr>
              <a:t> to promote equality of opportunity in relation to access and participation and this has become a consideration in everything we do </a:t>
            </a:r>
            <a:endParaRPr lang="en-GB" sz="1000" kern="1200" dirty="0" smtClean="0">
              <a:solidFill>
                <a:schemeClr val="tx1"/>
              </a:solidFill>
              <a:effectLst/>
              <a:latin typeface="+mn-lt"/>
              <a:ea typeface="+mn-ea"/>
              <a:cs typeface="+mn-cs"/>
            </a:endParaRPr>
          </a:p>
          <a:p>
            <a:pPr marL="228600" lvl="0" indent="-228600">
              <a:buFont typeface="+mj-lt"/>
              <a:buAutoNum type="arabicPeriod"/>
            </a:pPr>
            <a:r>
              <a:rPr lang="en-GB" sz="1200" kern="1200" dirty="0" smtClean="0">
                <a:solidFill>
                  <a:schemeClr val="tx1"/>
                </a:solidFill>
                <a:effectLst/>
                <a:latin typeface="+mn-lt"/>
                <a:ea typeface="+mn-ea"/>
                <a:cs typeface="+mn-cs"/>
              </a:rPr>
              <a:t>Specific provision for an </a:t>
            </a:r>
            <a:r>
              <a:rPr lang="en-GB" sz="1200" b="1" kern="1200" dirty="0" smtClean="0">
                <a:solidFill>
                  <a:schemeClr val="tx1"/>
                </a:solidFill>
                <a:effectLst/>
                <a:latin typeface="+mn-lt"/>
                <a:ea typeface="+mn-ea"/>
                <a:cs typeface="+mn-cs"/>
              </a:rPr>
              <a:t>access and participation plan</a:t>
            </a:r>
            <a:r>
              <a:rPr lang="en-GB" sz="1200" kern="1200" dirty="0" smtClean="0">
                <a:solidFill>
                  <a:schemeClr val="tx1"/>
                </a:solidFill>
                <a:effectLst/>
                <a:latin typeface="+mn-lt"/>
                <a:ea typeface="+mn-ea"/>
                <a:cs typeface="+mn-cs"/>
              </a:rPr>
              <a:t>, setting out what each university will do if it wants to charge above the basic fee.</a:t>
            </a:r>
            <a:endParaRPr lang="en-GB" sz="10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important that this is about participation – </a:t>
            </a:r>
            <a:r>
              <a:rPr lang="en-GB" sz="1200" b="1" kern="1200" dirty="0" smtClean="0">
                <a:solidFill>
                  <a:schemeClr val="tx1"/>
                </a:solidFill>
                <a:effectLst/>
                <a:latin typeface="+mn-lt"/>
                <a:ea typeface="+mn-ea"/>
                <a:cs typeface="+mn-cs"/>
              </a:rPr>
              <a:t>student success and progression into further study and employment</a:t>
            </a:r>
            <a:r>
              <a:rPr lang="en-GB" sz="1200" kern="1200" dirty="0" smtClean="0">
                <a:solidFill>
                  <a:schemeClr val="tx1"/>
                </a:solidFill>
                <a:effectLst/>
                <a:latin typeface="+mn-lt"/>
                <a:ea typeface="+mn-ea"/>
                <a:cs typeface="+mn-cs"/>
              </a:rPr>
              <a:t> – not just access</a:t>
            </a:r>
            <a:endParaRPr lang="en-GB" sz="10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and ultimately concerned with achieving equality of opportunity, which for us means reducing the gaps in access, student success and progression between different groups of students.  </a:t>
            </a:r>
            <a:endParaRPr lang="en-GB" sz="1000" kern="1200" dirty="0" smtClean="0">
              <a:solidFill>
                <a:schemeClr val="tx1"/>
              </a:solidFill>
              <a:effectLst/>
              <a:latin typeface="+mn-lt"/>
              <a:ea typeface="+mn-ea"/>
              <a:cs typeface="+mn-cs"/>
            </a:endParaRPr>
          </a:p>
          <a:p>
            <a:pPr marL="228600" lvl="0" indent="-228600">
              <a:buFont typeface="+mj-lt"/>
              <a:buAutoNum type="arabicPeriod"/>
            </a:pPr>
            <a:r>
              <a:rPr lang="en-GB" sz="1200" kern="1200" dirty="0" smtClean="0">
                <a:solidFill>
                  <a:schemeClr val="tx1"/>
                </a:solidFill>
                <a:effectLst/>
                <a:latin typeface="+mn-lt"/>
                <a:ea typeface="+mn-ea"/>
                <a:cs typeface="+mn-cs"/>
              </a:rPr>
              <a:t>Also provision to </a:t>
            </a:r>
            <a:r>
              <a:rPr lang="en-GB" sz="1200" b="1" kern="1200" dirty="0" smtClean="0">
                <a:solidFill>
                  <a:schemeClr val="tx1"/>
                </a:solidFill>
                <a:effectLst/>
                <a:latin typeface="+mn-lt"/>
                <a:ea typeface="+mn-ea"/>
                <a:cs typeface="+mn-cs"/>
              </a:rPr>
              <a:t>identify and promote good practice</a:t>
            </a:r>
            <a:r>
              <a:rPr lang="en-GB" sz="1200" kern="1200" dirty="0" smtClean="0">
                <a:solidFill>
                  <a:schemeClr val="tx1"/>
                </a:solidFill>
                <a:effectLst/>
                <a:latin typeface="+mn-lt"/>
                <a:ea typeface="+mn-ea"/>
                <a:cs typeface="+mn-cs"/>
              </a:rPr>
              <a:t> in relation to access and participation. This is a developmental agenda specific to this area and not widely recognised in coverage of </a:t>
            </a:r>
            <a:r>
              <a:rPr lang="en-GB" sz="1200" kern="1200" dirty="0" err="1" smtClean="0">
                <a:solidFill>
                  <a:schemeClr val="tx1"/>
                </a:solidFill>
                <a:effectLst/>
                <a:latin typeface="+mn-lt"/>
                <a:ea typeface="+mn-ea"/>
                <a:cs typeface="+mn-cs"/>
              </a:rPr>
              <a:t>OfS</a:t>
            </a:r>
            <a:r>
              <a:rPr lang="en-GB" sz="1200" kern="1200" dirty="0" smtClean="0">
                <a:solidFill>
                  <a:schemeClr val="tx1"/>
                </a:solidFill>
                <a:effectLst/>
                <a:latin typeface="+mn-lt"/>
                <a:ea typeface="+mn-ea"/>
                <a:cs typeface="+mn-cs"/>
              </a:rPr>
              <a:t>.</a:t>
            </a:r>
            <a:endParaRPr lang="en-GB" sz="10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0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simple terms, our work in this area embraces both </a:t>
            </a:r>
            <a:r>
              <a:rPr lang="en-GB" sz="1200" b="1" kern="1200" dirty="0" smtClean="0">
                <a:solidFill>
                  <a:schemeClr val="tx1"/>
                </a:solidFill>
                <a:effectLst/>
                <a:latin typeface="+mn-lt"/>
                <a:ea typeface="+mn-ea"/>
                <a:cs typeface="+mn-cs"/>
              </a:rPr>
              <a:t>pressure on individual universities &amp; colleges and sector-wide support</a:t>
            </a:r>
            <a:r>
              <a:rPr lang="en-GB" sz="1200" kern="1200" dirty="0" smtClean="0">
                <a:solidFill>
                  <a:schemeClr val="tx1"/>
                </a:solidFill>
                <a:effectLst/>
                <a:latin typeface="+mn-lt"/>
                <a:ea typeface="+mn-ea"/>
                <a:cs typeface="+mn-cs"/>
              </a:rPr>
              <a:t> to improve equality of opportunity.  </a:t>
            </a:r>
            <a:endParaRPr lang="en-GB" sz="10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4C43D71-9750-4C7A-9160-DA3EDA15B8E4}" type="slidenum">
              <a:rPr lang="en-GB" smtClean="0"/>
              <a:t>7</a:t>
            </a:fld>
            <a:endParaRPr lang="en-GB"/>
          </a:p>
        </p:txBody>
      </p:sp>
    </p:spTree>
    <p:extLst>
      <p:ext uri="{BB962C8B-B14F-4D97-AF65-F5344CB8AC3E}">
        <p14:creationId xmlns:p14="http://schemas.microsoft.com/office/powerpoint/2010/main" val="4018537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70EC26-7783-4E35-8F3F-65B0E2833FEE}" type="slidenum">
              <a:rPr lang="en-GB" smtClean="0"/>
              <a:t>8</a:t>
            </a:fld>
            <a:endParaRPr lang="en-GB"/>
          </a:p>
        </p:txBody>
      </p:sp>
    </p:spTree>
    <p:extLst>
      <p:ext uri="{BB962C8B-B14F-4D97-AF65-F5344CB8AC3E}">
        <p14:creationId xmlns:p14="http://schemas.microsoft.com/office/powerpoint/2010/main" val="428085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GB" dirty="0" smtClean="0"/>
              <a:t>So I know that most of you are new to this area, but in case there are people that haven’t had a chance to read the guidance, I thought I’d give</a:t>
            </a:r>
            <a:r>
              <a:rPr lang="en-GB" baseline="0" dirty="0" smtClean="0"/>
              <a:t> a very quick account of what access and participation plans are.</a:t>
            </a:r>
            <a:endParaRPr lang="en-GB" dirty="0" smtClean="0"/>
          </a:p>
          <a:p>
            <a:pPr lvl="0" fontAlgn="base"/>
            <a:endParaRPr lang="en-GB" dirty="0" smtClean="0"/>
          </a:p>
          <a:p>
            <a:pPr lvl="0" fontAlgn="base"/>
            <a:r>
              <a:rPr lang="en-GB" dirty="0" smtClean="0"/>
              <a:t>The Higher Education and Research Act 2017 requires that all providers of higher education in England that charge above the basic tuition fee cap to have an approved access and participation plan.</a:t>
            </a:r>
          </a:p>
          <a:p>
            <a:pPr lvl="0" fontAlgn="base"/>
            <a:endParaRPr lang="en-GB" dirty="0" smtClean="0"/>
          </a:p>
          <a:p>
            <a:pPr lvl="0" fontAlgn="base"/>
            <a:r>
              <a:rPr lang="en-GB" dirty="0" smtClean="0"/>
              <a:t>The</a:t>
            </a:r>
            <a:r>
              <a:rPr lang="en-GB" baseline="0" dirty="0" smtClean="0"/>
              <a:t> plans sets out how providers will improve equality of opportunity for under-represented groups to higher education</a:t>
            </a:r>
          </a:p>
          <a:p>
            <a:pPr lvl="0" fontAlgn="base"/>
            <a:endParaRPr lang="en-GB" dirty="0" smtClean="0"/>
          </a:p>
          <a:p>
            <a:pPr lvl="0" fontAlgn="base"/>
            <a:r>
              <a:rPr lang="en-GB" dirty="0" smtClean="0"/>
              <a:t>This requirement is identified in Condition A1 of the Office for Students (OfS) regulatory framework.</a:t>
            </a:r>
          </a:p>
          <a:p>
            <a:pPr lvl="0" fontAlgn="base"/>
            <a:endParaRPr lang="en-GB" dirty="0" smtClean="0"/>
          </a:p>
          <a:p>
            <a:r>
              <a:rPr lang="en-GB" dirty="0" smtClean="0"/>
              <a:t>The</a:t>
            </a:r>
            <a:r>
              <a:rPr lang="en-GB" baseline="0" dirty="0" smtClean="0"/>
              <a:t> plans include:</a:t>
            </a:r>
          </a:p>
          <a:p>
            <a:pPr marL="171450" indent="-171450">
              <a:buFont typeface="Arial" panose="020B0604020202020204" pitchFamily="34" charset="0"/>
              <a:buChar char="•"/>
            </a:pPr>
            <a:r>
              <a:rPr lang="en-GB" dirty="0" smtClean="0"/>
              <a:t>A description</a:t>
            </a:r>
            <a:r>
              <a:rPr lang="en-GB" baseline="0" dirty="0" smtClean="0"/>
              <a:t> of the provider’s performance based on individual and national data, and where they need to make progress</a:t>
            </a:r>
          </a:p>
          <a:p>
            <a:pPr marL="171450" indent="-171450">
              <a:buFont typeface="Arial" panose="020B0604020202020204" pitchFamily="34" charset="0"/>
              <a:buChar char="•"/>
            </a:pPr>
            <a:r>
              <a:rPr lang="en-GB" baseline="0" dirty="0" smtClean="0"/>
              <a:t>An understanding of the measures they will put in place to achieve that progress. This usually includes</a:t>
            </a:r>
          </a:p>
          <a:p>
            <a:pPr marL="628650" lvl="1" indent="-171450">
              <a:buFont typeface="Arial" panose="020B0604020202020204" pitchFamily="34" charset="0"/>
              <a:buChar char="•"/>
            </a:pPr>
            <a:r>
              <a:rPr lang="en-GB" baseline="0" dirty="0" smtClean="0"/>
              <a:t>Access measures, like outreach in schools</a:t>
            </a:r>
          </a:p>
          <a:p>
            <a:pPr marL="628650" lvl="1" indent="-171450">
              <a:buFont typeface="Arial" panose="020B0604020202020204" pitchFamily="34" charset="0"/>
              <a:buChar char="•"/>
            </a:pPr>
            <a:r>
              <a:rPr lang="en-GB" baseline="0" dirty="0" smtClean="0"/>
              <a:t>Student success activities to improve things like retention rates, and degree outcomes</a:t>
            </a:r>
          </a:p>
          <a:p>
            <a:pPr marL="628650" lvl="1" indent="-171450">
              <a:buFont typeface="Arial" panose="020B0604020202020204" pitchFamily="34" charset="0"/>
              <a:buChar char="•"/>
            </a:pPr>
            <a:r>
              <a:rPr lang="en-GB" baseline="0" dirty="0" smtClean="0"/>
              <a:t>Progression activities to improve employability, or take up of further study</a:t>
            </a:r>
          </a:p>
          <a:p>
            <a:pPr marL="628650" lvl="1" indent="-171450">
              <a:buFont typeface="Arial" panose="020B0604020202020204" pitchFamily="34" charset="0"/>
              <a:buChar char="•"/>
            </a:pPr>
            <a:r>
              <a:rPr lang="en-GB" baseline="0" dirty="0" smtClean="0"/>
              <a:t>And financial support, like bursary schemes and hardship funds</a:t>
            </a:r>
          </a:p>
          <a:p>
            <a:pPr marL="171450" lvl="0" indent="-171450">
              <a:buFont typeface="Arial" panose="020B0604020202020204" pitchFamily="34" charset="0"/>
              <a:buChar char="•"/>
            </a:pPr>
            <a:r>
              <a:rPr lang="en-GB" dirty="0" smtClean="0"/>
              <a:t>The plans also include the</a:t>
            </a:r>
            <a:r>
              <a:rPr lang="en-GB" baseline="0" dirty="0" smtClean="0"/>
              <a:t> targets provider will use to track progress</a:t>
            </a:r>
          </a:p>
          <a:p>
            <a:pPr marL="171450" lvl="0" indent="-171450">
              <a:buFont typeface="Arial" panose="020B0604020202020204" pitchFamily="34" charset="0"/>
              <a:buChar char="•"/>
            </a:pPr>
            <a:r>
              <a:rPr lang="en-GB" baseline="0" dirty="0" smtClean="0"/>
              <a:t>And an outline of the money they will invest to support their plans</a:t>
            </a:r>
            <a:endParaRPr lang="en-GB" dirty="0" smtClean="0"/>
          </a:p>
          <a:p>
            <a:endParaRPr lang="en-GB" dirty="0"/>
          </a:p>
        </p:txBody>
      </p:sp>
      <p:sp>
        <p:nvSpPr>
          <p:cNvPr id="4" name="Slide Number Placeholder 3"/>
          <p:cNvSpPr>
            <a:spLocks noGrp="1"/>
          </p:cNvSpPr>
          <p:nvPr>
            <p:ph type="sldNum" sz="quarter" idx="10"/>
          </p:nvPr>
        </p:nvSpPr>
        <p:spPr/>
        <p:txBody>
          <a:bodyPr/>
          <a:lstStyle/>
          <a:p>
            <a:fld id="{D970EC26-7783-4E35-8F3F-65B0E2833FEE}" type="slidenum">
              <a:rPr lang="en-GB" smtClean="0"/>
              <a:t>9</a:t>
            </a:fld>
            <a:endParaRPr lang="en-GB"/>
          </a:p>
        </p:txBody>
      </p:sp>
    </p:spTree>
    <p:extLst>
      <p:ext uri="{BB962C8B-B14F-4D97-AF65-F5344CB8AC3E}">
        <p14:creationId xmlns:p14="http://schemas.microsoft.com/office/powerpoint/2010/main" val="1667588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identification of those underrepresented student groups, or subgroups, among your own students where there are gaps in equality of opportunity in relation to access, success and progression </a:t>
            </a:r>
          </a:p>
          <a:p>
            <a:endParaRPr lang="en-GB" dirty="0" smtClean="0"/>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students from areas of low higher education participation, low household income and/or low socioeconomic status </a:t>
            </a:r>
          </a:p>
          <a:p>
            <a:r>
              <a:rPr lang="en-GB" sz="1200" b="0" i="0" u="none" strike="noStrike" kern="1200" baseline="0" dirty="0" smtClean="0">
                <a:solidFill>
                  <a:schemeClr val="tx1"/>
                </a:solidFill>
                <a:latin typeface="+mn-lt"/>
                <a:ea typeface="+mn-ea"/>
                <a:cs typeface="+mn-cs"/>
              </a:rPr>
              <a:t> students of particular ethnicities </a:t>
            </a:r>
          </a:p>
          <a:p>
            <a:r>
              <a:rPr lang="en-GB" sz="1200" b="0" i="0" u="none" strike="noStrike" kern="1200" baseline="0" dirty="0" smtClean="0">
                <a:solidFill>
                  <a:schemeClr val="tx1"/>
                </a:solidFill>
                <a:latin typeface="+mn-lt"/>
                <a:ea typeface="+mn-ea"/>
                <a:cs typeface="+mn-cs"/>
              </a:rPr>
              <a:t> mature students </a:t>
            </a:r>
          </a:p>
          <a:p>
            <a:r>
              <a:rPr lang="en-GB" sz="1200" b="0" i="0" u="none" strike="noStrike" kern="1200" baseline="0" dirty="0" smtClean="0">
                <a:solidFill>
                  <a:schemeClr val="tx1"/>
                </a:solidFill>
                <a:latin typeface="+mn-lt"/>
                <a:ea typeface="+mn-ea"/>
                <a:cs typeface="+mn-cs"/>
              </a:rPr>
              <a:t> disabled students </a:t>
            </a:r>
          </a:p>
          <a:p>
            <a:r>
              <a:rPr lang="en-GB" sz="1200" b="0" i="0" u="none" strike="noStrike" kern="1200" baseline="0" dirty="0" smtClean="0">
                <a:solidFill>
                  <a:schemeClr val="tx1"/>
                </a:solidFill>
                <a:latin typeface="+mn-lt"/>
                <a:ea typeface="+mn-ea"/>
                <a:cs typeface="+mn-cs"/>
              </a:rPr>
              <a:t>care leavers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 addition, there are groups of students where there is specific evidence that barriers exist that may prevent equality of opportunity. These are also included in our definition of underrepresented groups: </a:t>
            </a:r>
          </a:p>
          <a:p>
            <a:r>
              <a:rPr lang="en-GB" sz="1200" b="0" i="0" u="none" strike="noStrike" kern="1200" baseline="0" dirty="0" smtClean="0">
                <a:solidFill>
                  <a:schemeClr val="tx1"/>
                </a:solidFill>
                <a:latin typeface="+mn-lt"/>
                <a:ea typeface="+mn-ea"/>
                <a:cs typeface="+mn-cs"/>
              </a:rPr>
              <a:t> carers </a:t>
            </a:r>
          </a:p>
          <a:p>
            <a:r>
              <a:rPr lang="en-GB" sz="1200" b="0" i="0" u="none" strike="noStrike" kern="1200" baseline="0" dirty="0" smtClean="0">
                <a:solidFill>
                  <a:schemeClr val="tx1"/>
                </a:solidFill>
                <a:latin typeface="+mn-lt"/>
                <a:ea typeface="+mn-ea"/>
                <a:cs typeface="+mn-cs"/>
              </a:rPr>
              <a:t> people estranged from their families </a:t>
            </a:r>
          </a:p>
          <a:p>
            <a:r>
              <a:rPr lang="en-GB" sz="1200" b="0" i="0" u="none" strike="noStrike" kern="1200" baseline="0" dirty="0" smtClean="0">
                <a:solidFill>
                  <a:schemeClr val="tx1"/>
                </a:solidFill>
                <a:latin typeface="+mn-lt"/>
                <a:ea typeface="+mn-ea"/>
                <a:cs typeface="+mn-cs"/>
              </a:rPr>
              <a:t> people from Gypsy, Roma and Traveller communities </a:t>
            </a:r>
          </a:p>
          <a:p>
            <a:r>
              <a:rPr lang="en-GB" sz="1200" b="0" i="0" u="none" strike="noStrike" kern="1200" baseline="0" dirty="0" smtClean="0">
                <a:solidFill>
                  <a:schemeClr val="tx1"/>
                </a:solidFill>
                <a:latin typeface="+mn-lt"/>
                <a:ea typeface="+mn-ea"/>
                <a:cs typeface="+mn-cs"/>
              </a:rPr>
              <a:t> refugees </a:t>
            </a:r>
          </a:p>
          <a:p>
            <a:r>
              <a:rPr lang="en-GB" sz="1200" b="0" i="0" u="none" strike="noStrike" kern="1200" baseline="0" dirty="0" smtClean="0">
                <a:solidFill>
                  <a:schemeClr val="tx1"/>
                </a:solidFill>
                <a:latin typeface="+mn-lt"/>
                <a:ea typeface="+mn-ea"/>
                <a:cs typeface="+mn-cs"/>
              </a:rPr>
              <a:t> people with specific learning difficulties and mental health problems </a:t>
            </a:r>
          </a:p>
          <a:p>
            <a:r>
              <a:rPr lang="en-GB" sz="1200" b="0" i="0" u="none" strike="noStrike" kern="1200" baseline="0" dirty="0" smtClean="0">
                <a:solidFill>
                  <a:schemeClr val="tx1"/>
                </a:solidFill>
                <a:latin typeface="+mn-lt"/>
                <a:ea typeface="+mn-ea"/>
                <a:cs typeface="+mn-cs"/>
              </a:rPr>
              <a:t> children of military families. </a:t>
            </a:r>
          </a:p>
          <a:p>
            <a:endParaRPr lang="en-GB" dirty="0"/>
          </a:p>
        </p:txBody>
      </p:sp>
      <p:sp>
        <p:nvSpPr>
          <p:cNvPr id="4" name="Slide Number Placeholder 3"/>
          <p:cNvSpPr>
            <a:spLocks noGrp="1"/>
          </p:cNvSpPr>
          <p:nvPr>
            <p:ph type="sldNum" sz="quarter" idx="10"/>
          </p:nvPr>
        </p:nvSpPr>
        <p:spPr/>
        <p:txBody>
          <a:bodyPr/>
          <a:lstStyle/>
          <a:p>
            <a:fld id="{D970EC26-7783-4E35-8F3F-65B0E2833FEE}" type="slidenum">
              <a:rPr lang="en-GB" smtClean="0"/>
              <a:t>10</a:t>
            </a:fld>
            <a:endParaRPr lang="en-GB"/>
          </a:p>
        </p:txBody>
      </p:sp>
    </p:spTree>
    <p:extLst>
      <p:ext uri="{BB962C8B-B14F-4D97-AF65-F5344CB8AC3E}">
        <p14:creationId xmlns:p14="http://schemas.microsoft.com/office/powerpoint/2010/main" val="3993797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sp>
        <p:nvSpPr>
          <p:cNvPr id="7" name="Freeform 6">
            <a:extLst>
              <a:ext uri="{FF2B5EF4-FFF2-40B4-BE49-F238E27FC236}">
                <a16:creationId xmlns="" xmlns:a16="http://schemas.microsoft.com/office/drawing/2014/main" id="{3EFA4A44-DF32-5D4B-B300-71810D434527}"/>
              </a:ext>
            </a:extLst>
          </p:cNvPr>
          <p:cNvSpPr/>
          <p:nvPr userDrawn="1"/>
        </p:nvSpPr>
        <p:spPr>
          <a:xfrm>
            <a:off x="-34724" y="-81023"/>
            <a:ext cx="12269165" cy="6979534"/>
          </a:xfrm>
          <a:custGeom>
            <a:avLst/>
            <a:gdLst>
              <a:gd name="connsiteX0" fmla="*/ 6447099 w 12269165"/>
              <a:gd name="connsiteY0" fmla="*/ 1562582 h 6979534"/>
              <a:gd name="connsiteX1" fmla="*/ 0 w 12269165"/>
              <a:gd name="connsiteY1" fmla="*/ 0 h 6979534"/>
              <a:gd name="connsiteX2" fmla="*/ 0 w 12269165"/>
              <a:gd name="connsiteY2" fmla="*/ 6979534 h 6979534"/>
              <a:gd name="connsiteX3" fmla="*/ 12269165 w 12269165"/>
              <a:gd name="connsiteY3" fmla="*/ 6979534 h 6979534"/>
              <a:gd name="connsiteX4" fmla="*/ 12269165 w 12269165"/>
              <a:gd name="connsiteY4" fmla="*/ 6342927 h 6979534"/>
              <a:gd name="connsiteX5" fmla="*/ 6447099 w 12269165"/>
              <a:gd name="connsiteY5" fmla="*/ 1562582 h 697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69165" h="6979534">
                <a:moveTo>
                  <a:pt x="6447099" y="1562582"/>
                </a:moveTo>
                <a:lnTo>
                  <a:pt x="0" y="0"/>
                </a:lnTo>
                <a:lnTo>
                  <a:pt x="0" y="6979534"/>
                </a:lnTo>
                <a:lnTo>
                  <a:pt x="12269165" y="6979534"/>
                </a:lnTo>
                <a:lnTo>
                  <a:pt x="12269165" y="6342927"/>
                </a:lnTo>
                <a:lnTo>
                  <a:pt x="6447099" y="1562582"/>
                </a:lnTo>
                <a:close/>
              </a:path>
            </a:pathLst>
          </a:custGeom>
          <a:solidFill>
            <a:srgbClr val="002554"/>
          </a:solidFill>
          <a:ln w="12700" cap="flat" cmpd="sng" algn="ctr">
            <a:solidFill>
              <a:srgbClr val="00255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E3A34"/>
              </a:solidFill>
              <a:effectLst/>
              <a:uLnTx/>
              <a:uFillTx/>
              <a:latin typeface="Arial" panose="020B0604020202020204"/>
              <a:ea typeface="+mn-ea"/>
              <a:cs typeface="+mn-cs"/>
            </a:endParaRPr>
          </a:p>
        </p:txBody>
      </p:sp>
      <p:pic>
        <p:nvPicPr>
          <p:cNvPr id="8" name="Picture 7">
            <a:extLst>
              <a:ext uri="{FF2B5EF4-FFF2-40B4-BE49-F238E27FC236}">
                <a16:creationId xmlns="" xmlns:a16="http://schemas.microsoft.com/office/drawing/2014/main" id="{3C774427-353F-C046-8860-3AFBDF83F3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8743" y="466523"/>
            <a:ext cx="3079722" cy="1185335"/>
          </a:xfrm>
          <a:prstGeom prst="rect">
            <a:avLst/>
          </a:prstGeom>
        </p:spPr>
      </p:pic>
      <p:sp>
        <p:nvSpPr>
          <p:cNvPr id="14" name="TextBox 13">
            <a:extLst>
              <a:ext uri="{FF2B5EF4-FFF2-40B4-BE49-F238E27FC236}">
                <a16:creationId xmlns="" xmlns:a16="http://schemas.microsoft.com/office/drawing/2014/main" id="{918FC761-E4AF-4347-B869-99D559F0DCD7}"/>
              </a:ext>
            </a:extLst>
          </p:cNvPr>
          <p:cNvSpPr txBox="1"/>
          <p:nvPr userDrawn="1"/>
        </p:nvSpPr>
        <p:spPr>
          <a:xfrm>
            <a:off x="7595941" y="5629601"/>
            <a:ext cx="3471333" cy="369332"/>
          </a:xfrm>
          <a:prstGeom prst="rect">
            <a:avLst/>
          </a:prstGeom>
          <a:noFill/>
        </p:spPr>
        <p:txBody>
          <a:bodyPr wrap="square" lIns="0" tIns="0" rIns="0" bIns="0" rtlCol="0">
            <a:spAutoFit/>
          </a:bodyPr>
          <a:lstStyle/>
          <a:p>
            <a:pPr algn="r"/>
            <a:r>
              <a:rPr lang="en-GB" sz="2400" dirty="0">
                <a:solidFill>
                  <a:schemeClr val="bg1"/>
                </a:solidFill>
                <a:latin typeface="Arial" panose="020B0604020202020204" pitchFamily="34" charset="0"/>
                <a:cs typeface="Arial" panose="020B0604020202020204" pitchFamily="34" charset="0"/>
              </a:rPr>
              <a:t>Follow us on Twitter at</a:t>
            </a:r>
          </a:p>
        </p:txBody>
      </p:sp>
      <p:sp>
        <p:nvSpPr>
          <p:cNvPr id="16" name="Title 15">
            <a:extLst>
              <a:ext uri="{FF2B5EF4-FFF2-40B4-BE49-F238E27FC236}">
                <a16:creationId xmlns="" xmlns:a16="http://schemas.microsoft.com/office/drawing/2014/main" id="{7A5ED8C9-C4B1-8E45-B639-76567B174B23}"/>
              </a:ext>
            </a:extLst>
          </p:cNvPr>
          <p:cNvSpPr>
            <a:spLocks noGrp="1"/>
          </p:cNvSpPr>
          <p:nvPr>
            <p:ph type="title" hasCustomPrompt="1"/>
          </p:nvPr>
        </p:nvSpPr>
        <p:spPr>
          <a:xfrm>
            <a:off x="792000" y="1654690"/>
            <a:ext cx="5652944" cy="697948"/>
          </a:xfrm>
          <a:prstGeom prst="rect">
            <a:avLst/>
          </a:prstGeom>
        </p:spPr>
        <p:txBody>
          <a:bodyPr wrap="square" lIns="0" tIns="0" rIns="0" bIns="0">
            <a:spAutoFit/>
          </a:bodyPr>
          <a:lstStyle>
            <a:lvl1pPr>
              <a:lnSpc>
                <a:spcPts val="5760"/>
              </a:lnSpc>
              <a:defRPr sz="4800" b="1">
                <a:solidFill>
                  <a:schemeClr val="bg1"/>
                </a:solidFill>
                <a:latin typeface="Arial" panose="020B0604020202020204" pitchFamily="34" charset="0"/>
                <a:cs typeface="Arial" panose="020B0604020202020204" pitchFamily="34" charset="0"/>
              </a:defRPr>
            </a:lvl1pPr>
          </a:lstStyle>
          <a:p>
            <a:r>
              <a:rPr lang="en-US" dirty="0"/>
              <a:t>Insert Main title</a:t>
            </a:r>
          </a:p>
        </p:txBody>
      </p:sp>
      <p:sp>
        <p:nvSpPr>
          <p:cNvPr id="22" name="Text Placeholder 21">
            <a:extLst>
              <a:ext uri="{FF2B5EF4-FFF2-40B4-BE49-F238E27FC236}">
                <a16:creationId xmlns="" xmlns:a16="http://schemas.microsoft.com/office/drawing/2014/main" id="{01E1B771-7493-6942-BA82-0E72EFDE3128}"/>
              </a:ext>
            </a:extLst>
          </p:cNvPr>
          <p:cNvSpPr>
            <a:spLocks noGrp="1"/>
          </p:cNvSpPr>
          <p:nvPr>
            <p:ph type="body" sz="quarter" idx="10" hasCustomPrompt="1"/>
          </p:nvPr>
        </p:nvSpPr>
        <p:spPr>
          <a:xfrm>
            <a:off x="792000" y="2466000"/>
            <a:ext cx="5983287" cy="1102866"/>
          </a:xfrm>
          <a:prstGeom prst="rect">
            <a:avLst/>
          </a:prstGeom>
        </p:spPr>
        <p:txBody>
          <a:bodyPr lIns="0" tIns="0" rIns="0" bIns="0">
            <a:spAutoFit/>
          </a:bodyPr>
          <a:lstStyle>
            <a:lvl1pPr marL="0" indent="0">
              <a:lnSpc>
                <a:spcPts val="4320"/>
              </a:lnSpc>
              <a:buNone/>
              <a:defRPr sz="3600" b="1">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Sub Title here </a:t>
            </a:r>
            <a:r>
              <a:rPr lang="en-US" dirty="0" err="1"/>
              <a:t>Ist</a:t>
            </a:r>
            <a:r>
              <a:rPr lang="en-US" dirty="0"/>
              <a:t>, sim core ne delis </a:t>
            </a:r>
            <a:r>
              <a:rPr lang="en-US" dirty="0" err="1"/>
              <a:t>alibus</a:t>
            </a:r>
            <a:endParaRPr lang="en-US" dirty="0"/>
          </a:p>
        </p:txBody>
      </p:sp>
      <p:sp>
        <p:nvSpPr>
          <p:cNvPr id="23" name="Text Placeholder 21">
            <a:extLst>
              <a:ext uri="{FF2B5EF4-FFF2-40B4-BE49-F238E27FC236}">
                <a16:creationId xmlns="" xmlns:a16="http://schemas.microsoft.com/office/drawing/2014/main" id="{A044E582-3A66-F244-85EE-CA537FD551D8}"/>
              </a:ext>
            </a:extLst>
          </p:cNvPr>
          <p:cNvSpPr>
            <a:spLocks noGrp="1"/>
          </p:cNvSpPr>
          <p:nvPr>
            <p:ph type="body" sz="quarter" idx="11" hasCustomPrompt="1"/>
          </p:nvPr>
        </p:nvSpPr>
        <p:spPr>
          <a:xfrm>
            <a:off x="7342909" y="6021494"/>
            <a:ext cx="3694426" cy="348942"/>
          </a:xfrm>
          <a:prstGeom prst="rect">
            <a:avLst/>
          </a:prstGeom>
        </p:spPr>
        <p:txBody>
          <a:bodyPr wrap="square" lIns="0" tIns="0" rIns="0" bIns="0">
            <a:spAutoFit/>
          </a:bodyPr>
          <a:lstStyle>
            <a:lvl1pPr marL="0" indent="0" algn="r">
              <a:lnSpc>
                <a:spcPts val="2880"/>
              </a:lnSpc>
              <a:buNone/>
              <a:defRPr sz="2400" b="1">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a:t>
            </a:r>
          </a:p>
        </p:txBody>
      </p:sp>
      <p:sp>
        <p:nvSpPr>
          <p:cNvPr id="25" name="Text Placeholder 21">
            <a:extLst>
              <a:ext uri="{FF2B5EF4-FFF2-40B4-BE49-F238E27FC236}">
                <a16:creationId xmlns="" xmlns:a16="http://schemas.microsoft.com/office/drawing/2014/main" id="{358934AD-527E-8F45-99AF-DF411CD918C8}"/>
              </a:ext>
            </a:extLst>
          </p:cNvPr>
          <p:cNvSpPr>
            <a:spLocks noGrp="1"/>
          </p:cNvSpPr>
          <p:nvPr>
            <p:ph type="body" sz="quarter" idx="12" hasCustomPrompt="1"/>
          </p:nvPr>
        </p:nvSpPr>
        <p:spPr>
          <a:xfrm>
            <a:off x="792000" y="4582889"/>
            <a:ext cx="5983287" cy="408702"/>
          </a:xfrm>
          <a:prstGeom prst="rect">
            <a:avLst/>
          </a:prstGeom>
        </p:spPr>
        <p:txBody>
          <a:bodyPr lIns="0" tIns="0" rIns="0" bIns="0">
            <a:spAutoFit/>
          </a:bodyPr>
          <a:lstStyle>
            <a:lvl1pPr marL="0" indent="0">
              <a:lnSpc>
                <a:spcPts val="3360"/>
              </a:lnSpc>
              <a:buNone/>
              <a:defRPr sz="2800" b="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Name or Names here</a:t>
            </a:r>
          </a:p>
        </p:txBody>
      </p:sp>
      <p:sp>
        <p:nvSpPr>
          <p:cNvPr id="26" name="Text Placeholder 21">
            <a:extLst>
              <a:ext uri="{FF2B5EF4-FFF2-40B4-BE49-F238E27FC236}">
                <a16:creationId xmlns="" xmlns:a16="http://schemas.microsoft.com/office/drawing/2014/main" id="{52928F24-57EB-B645-9280-DCB6E5EB5674}"/>
              </a:ext>
            </a:extLst>
          </p:cNvPr>
          <p:cNvSpPr>
            <a:spLocks noGrp="1"/>
          </p:cNvSpPr>
          <p:nvPr>
            <p:ph type="body" sz="quarter" idx="13" hasCustomPrompt="1"/>
          </p:nvPr>
        </p:nvSpPr>
        <p:spPr>
          <a:xfrm>
            <a:off x="792000" y="5063176"/>
            <a:ext cx="5983287" cy="333425"/>
          </a:xfrm>
          <a:prstGeom prst="rect">
            <a:avLst/>
          </a:prstGeom>
        </p:spPr>
        <p:txBody>
          <a:bodyPr lIns="0" tIns="0" rIns="0" bIns="0">
            <a:spAutoFit/>
          </a:bodyPr>
          <a:lstStyle>
            <a:lvl1pPr marL="0" indent="0">
              <a:lnSpc>
                <a:spcPts val="2640"/>
              </a:lnSpc>
              <a:buNone/>
              <a:defRPr sz="2200" b="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Job or Job descriptions</a:t>
            </a:r>
          </a:p>
        </p:txBody>
      </p:sp>
      <p:sp>
        <p:nvSpPr>
          <p:cNvPr id="28" name="Text Placeholder 21">
            <a:extLst>
              <a:ext uri="{FF2B5EF4-FFF2-40B4-BE49-F238E27FC236}">
                <a16:creationId xmlns="" xmlns:a16="http://schemas.microsoft.com/office/drawing/2014/main" id="{518FE7D7-32F9-2443-A198-20C1FB3DCB71}"/>
              </a:ext>
            </a:extLst>
          </p:cNvPr>
          <p:cNvSpPr>
            <a:spLocks noGrp="1"/>
          </p:cNvSpPr>
          <p:nvPr>
            <p:ph type="body" sz="quarter" idx="14" hasCustomPrompt="1"/>
          </p:nvPr>
        </p:nvSpPr>
        <p:spPr>
          <a:xfrm>
            <a:off x="792000" y="5658476"/>
            <a:ext cx="5983287" cy="307777"/>
          </a:xfrm>
          <a:prstGeom prst="rect">
            <a:avLst/>
          </a:prstGeom>
        </p:spPr>
        <p:txBody>
          <a:bodyPr lIns="0" tIns="0" rIns="0" bIns="0">
            <a:spAutoFit/>
          </a:bodyPr>
          <a:lstStyle>
            <a:lvl1pPr marL="0" indent="0">
              <a:lnSpc>
                <a:spcPts val="2400"/>
              </a:lnSpc>
              <a:buNone/>
              <a:defRPr sz="2000" b="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Venue</a:t>
            </a:r>
          </a:p>
        </p:txBody>
      </p:sp>
      <p:sp>
        <p:nvSpPr>
          <p:cNvPr id="29" name="Text Placeholder 21">
            <a:extLst>
              <a:ext uri="{FF2B5EF4-FFF2-40B4-BE49-F238E27FC236}">
                <a16:creationId xmlns="" xmlns:a16="http://schemas.microsoft.com/office/drawing/2014/main" id="{9C95BF2B-D20E-4F48-BE4E-42B54F47862B}"/>
              </a:ext>
            </a:extLst>
          </p:cNvPr>
          <p:cNvSpPr>
            <a:spLocks noGrp="1"/>
          </p:cNvSpPr>
          <p:nvPr>
            <p:ph type="body" sz="quarter" idx="15" hasCustomPrompt="1"/>
          </p:nvPr>
        </p:nvSpPr>
        <p:spPr>
          <a:xfrm>
            <a:off x="792000" y="6076894"/>
            <a:ext cx="5983287" cy="307777"/>
          </a:xfrm>
          <a:prstGeom prst="rect">
            <a:avLst/>
          </a:prstGeom>
        </p:spPr>
        <p:txBody>
          <a:bodyPr lIns="0" tIns="0" rIns="0" bIns="0">
            <a:spAutoFit/>
          </a:bodyPr>
          <a:lstStyle>
            <a:lvl1pPr marL="0" indent="0">
              <a:lnSpc>
                <a:spcPts val="2400"/>
              </a:lnSpc>
              <a:buNone/>
              <a:defRPr sz="2000" b="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20xx </a:t>
            </a:r>
          </a:p>
        </p:txBody>
      </p:sp>
    </p:spTree>
    <p:extLst>
      <p:ext uri="{BB962C8B-B14F-4D97-AF65-F5344CB8AC3E}">
        <p14:creationId xmlns:p14="http://schemas.microsoft.com/office/powerpoint/2010/main" val="3330919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Picture Left and Text">
    <p:spTree>
      <p:nvGrpSpPr>
        <p:cNvPr id="1" name=""/>
        <p:cNvGrpSpPr/>
        <p:nvPr/>
      </p:nvGrpSpPr>
      <p:grpSpPr>
        <a:xfrm>
          <a:off x="0" y="0"/>
          <a:ext cx="0" cy="0"/>
          <a:chOff x="0" y="0"/>
          <a:chExt cx="0" cy="0"/>
        </a:xfrm>
      </p:grpSpPr>
      <p:sp>
        <p:nvSpPr>
          <p:cNvPr id="11" name="Text Placeholder 8">
            <a:extLst>
              <a:ext uri="{FF2B5EF4-FFF2-40B4-BE49-F238E27FC236}">
                <a16:creationId xmlns="" xmlns:a16="http://schemas.microsoft.com/office/drawing/2014/main" id="{C009499F-630B-2242-9851-45D98891B099}"/>
              </a:ext>
            </a:extLst>
          </p:cNvPr>
          <p:cNvSpPr>
            <a:spLocks noGrp="1"/>
          </p:cNvSpPr>
          <p:nvPr>
            <p:ph type="body" sz="quarter" idx="13"/>
          </p:nvPr>
        </p:nvSpPr>
        <p:spPr>
          <a:xfrm>
            <a:off x="6382800" y="1982804"/>
            <a:ext cx="5040000" cy="4052236"/>
          </a:xfrm>
          <a:prstGeom prst="rect">
            <a:avLst/>
          </a:prstGeom>
        </p:spPr>
        <p:txBody>
          <a:bodyPr lIns="0" tIns="0" rIns="0" bIns="0"/>
          <a:lstStyle>
            <a:lvl1pPr>
              <a:lnSpc>
                <a:spcPts val="2640"/>
              </a:lnSpc>
              <a:defRPr sz="2200">
                <a:solidFill>
                  <a:srgbClr val="002554"/>
                </a:solidFill>
                <a:latin typeface="Arial" panose="020B0604020202020204" pitchFamily="34" charset="0"/>
                <a:cs typeface="Arial" panose="020B0604020202020204" pitchFamily="34" charset="0"/>
              </a:defRPr>
            </a:lvl1pPr>
            <a:lvl2pPr>
              <a:lnSpc>
                <a:spcPts val="2640"/>
              </a:lnSpc>
              <a:defRPr sz="2000">
                <a:solidFill>
                  <a:srgbClr val="002554"/>
                </a:solidFill>
                <a:latin typeface="Arial" panose="020B0604020202020204" pitchFamily="34" charset="0"/>
                <a:cs typeface="Arial" panose="020B0604020202020204" pitchFamily="34" charset="0"/>
              </a:defRPr>
            </a:lvl2pPr>
            <a:lvl3pPr>
              <a:lnSpc>
                <a:spcPts val="2640"/>
              </a:lnSpc>
              <a:defRPr sz="2000">
                <a:solidFill>
                  <a:srgbClr val="002554"/>
                </a:solidFill>
                <a:latin typeface="Arial" panose="020B0604020202020204" pitchFamily="34" charset="0"/>
                <a:cs typeface="Arial" panose="020B0604020202020204" pitchFamily="34" charset="0"/>
              </a:defRPr>
            </a:lvl3pPr>
            <a:lvl4pPr>
              <a:lnSpc>
                <a:spcPts val="2640"/>
              </a:lnSpc>
              <a:defRPr sz="2000">
                <a:solidFill>
                  <a:srgbClr val="002554"/>
                </a:solidFill>
                <a:latin typeface="Arial" panose="020B0604020202020204" pitchFamily="34" charset="0"/>
                <a:cs typeface="Arial" panose="020B0604020202020204" pitchFamily="34" charset="0"/>
              </a:defRPr>
            </a:lvl4pPr>
            <a:lvl5pPr>
              <a:lnSpc>
                <a:spcPts val="2640"/>
              </a:lnSpc>
              <a:defRPr sz="2000">
                <a:solidFill>
                  <a:srgbClr val="002554"/>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6">
            <a:extLst>
              <a:ext uri="{FF2B5EF4-FFF2-40B4-BE49-F238E27FC236}">
                <a16:creationId xmlns="" xmlns:a16="http://schemas.microsoft.com/office/drawing/2014/main" id="{B23F2121-B00D-0244-8348-87A674B29F54}"/>
              </a:ext>
            </a:extLst>
          </p:cNvPr>
          <p:cNvSpPr>
            <a:spLocks noGrp="1"/>
          </p:cNvSpPr>
          <p:nvPr>
            <p:ph type="title"/>
          </p:nvPr>
        </p:nvSpPr>
        <p:spPr>
          <a:xfrm>
            <a:off x="6382800" y="555641"/>
            <a:ext cx="5040000" cy="1325563"/>
          </a:xfrm>
          <a:prstGeom prst="rect">
            <a:avLst/>
          </a:prstGeom>
        </p:spPr>
        <p:txBody>
          <a:bodyPr lIns="0" tIns="0" rIns="0" bIns="0"/>
          <a:lstStyle>
            <a:lvl1pPr>
              <a:defRPr sz="3600" b="1">
                <a:solidFill>
                  <a:srgbClr val="002554"/>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5" name="Picture Placeholder 13">
            <a:extLst>
              <a:ext uri="{FF2B5EF4-FFF2-40B4-BE49-F238E27FC236}">
                <a16:creationId xmlns="" xmlns:a16="http://schemas.microsoft.com/office/drawing/2014/main" id="{4AD3DE44-2765-164D-8666-E9B7F8B156DF}"/>
              </a:ext>
            </a:extLst>
          </p:cNvPr>
          <p:cNvSpPr>
            <a:spLocks noGrp="1"/>
          </p:cNvSpPr>
          <p:nvPr>
            <p:ph type="pic" sz="quarter" idx="14" hasCustomPrompt="1"/>
          </p:nvPr>
        </p:nvSpPr>
        <p:spPr>
          <a:xfrm>
            <a:off x="0" y="0"/>
            <a:ext cx="5849938" cy="6858000"/>
          </a:xfrm>
          <a:prstGeom prst="rect">
            <a:avLst/>
          </a:prstGeom>
          <a:solidFill>
            <a:srgbClr val="BE3A34"/>
          </a:solidFill>
        </p:spPr>
        <p:txBody>
          <a:bodyPr tIns="3600000" bIns="0" anchor="ctr"/>
          <a:lstStyle>
            <a:lvl1pPr marL="0" indent="0" algn="ctr">
              <a:buNone/>
              <a:defRPr sz="2000" b="1">
                <a:solidFill>
                  <a:schemeClr val="bg1"/>
                </a:solidFill>
                <a:latin typeface="Arial" panose="020B0604020202020204" pitchFamily="34" charset="0"/>
                <a:cs typeface="Arial" panose="020B0604020202020204" pitchFamily="34" charset="0"/>
              </a:defRPr>
            </a:lvl1pPr>
          </a:lstStyle>
          <a:p>
            <a:r>
              <a:rPr lang="en-US" dirty="0"/>
              <a:t>Right click on image to ‘change picture’ </a:t>
            </a:r>
            <a:br>
              <a:rPr lang="en-US" dirty="0"/>
            </a:br>
            <a:r>
              <a:rPr lang="en-US" dirty="0"/>
              <a:t>Take care to position image correctly. </a:t>
            </a:r>
            <a:br>
              <a:rPr lang="en-US" dirty="0"/>
            </a:br>
            <a:r>
              <a:rPr lang="en-US" dirty="0"/>
              <a:t>Then send picture to back.</a:t>
            </a:r>
          </a:p>
          <a:p>
            <a:endParaRPr lang="en-US" dirty="0"/>
          </a:p>
          <a:p>
            <a:endParaRPr lang="en-US" dirty="0"/>
          </a:p>
        </p:txBody>
      </p:sp>
      <p:pic>
        <p:nvPicPr>
          <p:cNvPr id="18" name="Picture 17">
            <a:extLst>
              <a:ext uri="{FF2B5EF4-FFF2-40B4-BE49-F238E27FC236}">
                <a16:creationId xmlns="" xmlns:a16="http://schemas.microsoft.com/office/drawing/2014/main" id="{73E2F504-C539-414C-84F5-C1E93F556F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207" t="12895" r="10076"/>
          <a:stretch/>
        </p:blipFill>
        <p:spPr>
          <a:xfrm>
            <a:off x="-27156" y="-57160"/>
            <a:ext cx="2854883" cy="4202392"/>
          </a:xfrm>
          <a:prstGeom prst="rect">
            <a:avLst/>
          </a:prstGeom>
        </p:spPr>
      </p:pic>
      <p:sp>
        <p:nvSpPr>
          <p:cNvPr id="19" name="TextBox 18">
            <a:extLst>
              <a:ext uri="{FF2B5EF4-FFF2-40B4-BE49-F238E27FC236}">
                <a16:creationId xmlns="" xmlns:a16="http://schemas.microsoft.com/office/drawing/2014/main" id="{5D9D4E75-F6BA-F84C-BE2D-72B91D2005E8}"/>
              </a:ext>
            </a:extLst>
          </p:cNvPr>
          <p:cNvSpPr txBox="1"/>
          <p:nvPr userDrawn="1"/>
        </p:nvSpPr>
        <p:spPr>
          <a:xfrm>
            <a:off x="368231" y="7374687"/>
            <a:ext cx="11823769" cy="369332"/>
          </a:xfrm>
          <a:prstGeom prst="rect">
            <a:avLst/>
          </a:prstGeom>
          <a:solidFill>
            <a:srgbClr val="FF0000"/>
          </a:solidFill>
        </p:spPr>
        <p:txBody>
          <a:bodyPr wrap="square" rtlCol="0">
            <a:spAutoFit/>
          </a:bodyPr>
          <a:lstStyle/>
          <a:p>
            <a:pPr defTabSz="457200"/>
            <a:r>
              <a:rPr lang="en-GB" b="1" dirty="0">
                <a:solidFill>
                  <a:prstClr val="white"/>
                </a:solidFill>
              </a:rPr>
              <a:t>Copy and paste the abstracted graphic from the master page over the image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8914" y="6114912"/>
            <a:ext cx="1400269" cy="539016"/>
          </a:xfrm>
          <a:prstGeom prst="rect">
            <a:avLst/>
          </a:prstGeom>
        </p:spPr>
      </p:pic>
    </p:spTree>
    <p:extLst>
      <p:ext uri="{BB962C8B-B14F-4D97-AF65-F5344CB8AC3E}">
        <p14:creationId xmlns:p14="http://schemas.microsoft.com/office/powerpoint/2010/main" val="38091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Picture Right and Text">
    <p:spTree>
      <p:nvGrpSpPr>
        <p:cNvPr id="1" name=""/>
        <p:cNvGrpSpPr/>
        <p:nvPr/>
      </p:nvGrpSpPr>
      <p:grpSpPr>
        <a:xfrm>
          <a:off x="0" y="0"/>
          <a:ext cx="0" cy="0"/>
          <a:chOff x="0" y="0"/>
          <a:chExt cx="0" cy="0"/>
        </a:xfrm>
      </p:grpSpPr>
      <p:sp>
        <p:nvSpPr>
          <p:cNvPr id="12" name="Picture Placeholder 13">
            <a:extLst>
              <a:ext uri="{FF2B5EF4-FFF2-40B4-BE49-F238E27FC236}">
                <a16:creationId xmlns="" xmlns:a16="http://schemas.microsoft.com/office/drawing/2014/main" id="{B7818545-9F24-6944-9A2B-4D22BC186199}"/>
              </a:ext>
            </a:extLst>
          </p:cNvPr>
          <p:cNvSpPr>
            <a:spLocks noGrp="1"/>
          </p:cNvSpPr>
          <p:nvPr>
            <p:ph type="pic" sz="quarter" idx="14" hasCustomPrompt="1"/>
          </p:nvPr>
        </p:nvSpPr>
        <p:spPr>
          <a:xfrm>
            <a:off x="6383338" y="0"/>
            <a:ext cx="5849938" cy="6858000"/>
          </a:xfrm>
          <a:prstGeom prst="rect">
            <a:avLst/>
          </a:prstGeom>
          <a:solidFill>
            <a:srgbClr val="BE3A34"/>
          </a:solidFill>
        </p:spPr>
        <p:txBody>
          <a:bodyPr tIns="0" bIns="3600000" anchor="ctr"/>
          <a:lstStyle>
            <a:lvl1pPr marL="0" indent="0" algn="ctr">
              <a:buNone/>
              <a:defRPr sz="2000" b="1">
                <a:solidFill>
                  <a:schemeClr val="bg1"/>
                </a:solidFill>
                <a:latin typeface="Arial" panose="020B0604020202020204" pitchFamily="34" charset="0"/>
                <a:cs typeface="Arial" panose="020B0604020202020204" pitchFamily="34" charset="0"/>
              </a:defRPr>
            </a:lvl1pPr>
          </a:lstStyle>
          <a:p>
            <a:r>
              <a:rPr lang="en-US" dirty="0"/>
              <a:t>Right click on image to ‘change picture’ </a:t>
            </a:r>
            <a:br>
              <a:rPr lang="en-US" dirty="0"/>
            </a:br>
            <a:r>
              <a:rPr lang="en-US" dirty="0"/>
              <a:t>Take care to position image correctly. </a:t>
            </a:r>
            <a:br>
              <a:rPr lang="en-US" dirty="0"/>
            </a:br>
            <a:r>
              <a:rPr lang="en-US" dirty="0"/>
              <a:t>Then send picture to back.</a:t>
            </a:r>
          </a:p>
          <a:p>
            <a:endParaRPr lang="en-US" dirty="0"/>
          </a:p>
          <a:p>
            <a:endParaRPr lang="en-US" dirty="0"/>
          </a:p>
        </p:txBody>
      </p:sp>
      <p:pic>
        <p:nvPicPr>
          <p:cNvPr id="8" name="Picture 7">
            <a:extLst>
              <a:ext uri="{FF2B5EF4-FFF2-40B4-BE49-F238E27FC236}">
                <a16:creationId xmlns="" xmlns:a16="http://schemas.microsoft.com/office/drawing/2014/main" id="{71869A63-1073-8440-ADE4-FE939CA181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207" t="12895" r="10076"/>
          <a:stretch/>
        </p:blipFill>
        <p:spPr>
          <a:xfrm>
            <a:off x="9410140" y="2951789"/>
            <a:ext cx="2854883" cy="4202392"/>
          </a:xfrm>
          <a:prstGeom prst="rect">
            <a:avLst/>
          </a:prstGeom>
        </p:spPr>
      </p:pic>
      <p:sp>
        <p:nvSpPr>
          <p:cNvPr id="9" name="Text Placeholder 8">
            <a:extLst>
              <a:ext uri="{FF2B5EF4-FFF2-40B4-BE49-F238E27FC236}">
                <a16:creationId xmlns="" xmlns:a16="http://schemas.microsoft.com/office/drawing/2014/main" id="{011C624C-8453-2E41-A820-4927E5F94791}"/>
              </a:ext>
            </a:extLst>
          </p:cNvPr>
          <p:cNvSpPr>
            <a:spLocks noGrp="1"/>
          </p:cNvSpPr>
          <p:nvPr>
            <p:ph type="body" sz="quarter" idx="13"/>
          </p:nvPr>
        </p:nvSpPr>
        <p:spPr>
          <a:xfrm>
            <a:off x="802800" y="1982804"/>
            <a:ext cx="5040000" cy="3965609"/>
          </a:xfrm>
          <a:prstGeom prst="rect">
            <a:avLst/>
          </a:prstGeom>
        </p:spPr>
        <p:txBody>
          <a:bodyPr lIns="0" tIns="0" rIns="0" bIns="0"/>
          <a:lstStyle>
            <a:lvl1pPr>
              <a:lnSpc>
                <a:spcPts val="2640"/>
              </a:lnSpc>
              <a:defRPr sz="2200">
                <a:solidFill>
                  <a:srgbClr val="002554"/>
                </a:solidFill>
                <a:latin typeface="Arial" panose="020B0604020202020204" pitchFamily="34" charset="0"/>
                <a:cs typeface="Arial" panose="020B0604020202020204" pitchFamily="34" charset="0"/>
              </a:defRPr>
            </a:lvl1pPr>
            <a:lvl2pPr>
              <a:lnSpc>
                <a:spcPts val="2640"/>
              </a:lnSpc>
              <a:defRPr sz="2000">
                <a:solidFill>
                  <a:srgbClr val="002554"/>
                </a:solidFill>
                <a:latin typeface="Arial" panose="020B0604020202020204" pitchFamily="34" charset="0"/>
                <a:cs typeface="Arial" panose="020B0604020202020204" pitchFamily="34" charset="0"/>
              </a:defRPr>
            </a:lvl2pPr>
            <a:lvl3pPr>
              <a:lnSpc>
                <a:spcPts val="2640"/>
              </a:lnSpc>
              <a:defRPr sz="2000">
                <a:solidFill>
                  <a:srgbClr val="002554"/>
                </a:solidFill>
                <a:latin typeface="Arial" panose="020B0604020202020204" pitchFamily="34" charset="0"/>
                <a:cs typeface="Arial" panose="020B0604020202020204" pitchFamily="34" charset="0"/>
              </a:defRPr>
            </a:lvl3pPr>
            <a:lvl4pPr>
              <a:lnSpc>
                <a:spcPts val="2640"/>
              </a:lnSpc>
              <a:defRPr sz="2000">
                <a:solidFill>
                  <a:srgbClr val="002554"/>
                </a:solidFill>
                <a:latin typeface="Arial" panose="020B0604020202020204" pitchFamily="34" charset="0"/>
                <a:cs typeface="Arial" panose="020B0604020202020204" pitchFamily="34" charset="0"/>
              </a:defRPr>
            </a:lvl4pPr>
            <a:lvl5pPr>
              <a:lnSpc>
                <a:spcPts val="2640"/>
              </a:lnSpc>
              <a:defRPr sz="2000">
                <a:solidFill>
                  <a:srgbClr val="002554"/>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6">
            <a:extLst>
              <a:ext uri="{FF2B5EF4-FFF2-40B4-BE49-F238E27FC236}">
                <a16:creationId xmlns="" xmlns:a16="http://schemas.microsoft.com/office/drawing/2014/main" id="{114D6AC6-CB1C-7347-B175-A1FA1F4191D2}"/>
              </a:ext>
            </a:extLst>
          </p:cNvPr>
          <p:cNvSpPr>
            <a:spLocks noGrp="1"/>
          </p:cNvSpPr>
          <p:nvPr>
            <p:ph type="title"/>
          </p:nvPr>
        </p:nvSpPr>
        <p:spPr>
          <a:xfrm>
            <a:off x="802800" y="555641"/>
            <a:ext cx="5040000" cy="1325563"/>
          </a:xfrm>
          <a:prstGeom prst="rect">
            <a:avLst/>
          </a:prstGeom>
        </p:spPr>
        <p:txBody>
          <a:bodyPr lIns="0" tIns="0" rIns="0" bIns="0"/>
          <a:lstStyle>
            <a:lvl1pPr>
              <a:defRPr sz="3600" b="1">
                <a:solidFill>
                  <a:srgbClr val="002554"/>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3" name="TextBox 12">
            <a:extLst>
              <a:ext uri="{FF2B5EF4-FFF2-40B4-BE49-F238E27FC236}">
                <a16:creationId xmlns="" xmlns:a16="http://schemas.microsoft.com/office/drawing/2014/main" id="{76AA92CC-A4AF-124B-8C3C-EDF5F1ADF453}"/>
              </a:ext>
            </a:extLst>
          </p:cNvPr>
          <p:cNvSpPr txBox="1"/>
          <p:nvPr userDrawn="1"/>
        </p:nvSpPr>
        <p:spPr>
          <a:xfrm>
            <a:off x="368231" y="7374687"/>
            <a:ext cx="11823769" cy="369332"/>
          </a:xfrm>
          <a:prstGeom prst="rect">
            <a:avLst/>
          </a:prstGeom>
          <a:solidFill>
            <a:srgbClr val="FF0000"/>
          </a:solidFill>
        </p:spPr>
        <p:txBody>
          <a:bodyPr wrap="square" rtlCol="0">
            <a:spAutoFit/>
          </a:bodyPr>
          <a:lstStyle/>
          <a:p>
            <a:pPr defTabSz="457200"/>
            <a:r>
              <a:rPr lang="en-GB" b="1" dirty="0">
                <a:solidFill>
                  <a:prstClr val="white"/>
                </a:solidFill>
                <a:latin typeface="Arial" panose="020B0604020202020204" pitchFamily="34" charset="0"/>
                <a:cs typeface="Arial" panose="020B0604020202020204" pitchFamily="34" charset="0"/>
              </a:rPr>
              <a:t>Copy and paste the abstracted graphic from the master page over the image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227" y="6114912"/>
            <a:ext cx="1400269" cy="539016"/>
          </a:xfrm>
          <a:prstGeom prst="rect">
            <a:avLst/>
          </a:prstGeom>
        </p:spPr>
      </p:pic>
    </p:spTree>
    <p:extLst>
      <p:ext uri="{BB962C8B-B14F-4D97-AF65-F5344CB8AC3E}">
        <p14:creationId xmlns:p14="http://schemas.microsoft.com/office/powerpoint/2010/main" val="4245692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Text and One Mini Picture">
    <p:spTree>
      <p:nvGrpSpPr>
        <p:cNvPr id="1" name=""/>
        <p:cNvGrpSpPr/>
        <p:nvPr/>
      </p:nvGrpSpPr>
      <p:grpSpPr>
        <a:xfrm>
          <a:off x="0" y="0"/>
          <a:ext cx="0" cy="0"/>
          <a:chOff x="0" y="0"/>
          <a:chExt cx="0" cy="0"/>
        </a:xfrm>
      </p:grpSpPr>
      <p:sp>
        <p:nvSpPr>
          <p:cNvPr id="7" name="Text Placeholder 8">
            <a:extLst>
              <a:ext uri="{FF2B5EF4-FFF2-40B4-BE49-F238E27FC236}">
                <a16:creationId xmlns="" xmlns:a16="http://schemas.microsoft.com/office/drawing/2014/main" id="{FB5ED24A-2AE2-D148-98DD-06F0A690C613}"/>
              </a:ext>
            </a:extLst>
          </p:cNvPr>
          <p:cNvSpPr>
            <a:spLocks noGrp="1"/>
          </p:cNvSpPr>
          <p:nvPr>
            <p:ph type="body" sz="quarter" idx="13"/>
          </p:nvPr>
        </p:nvSpPr>
        <p:spPr>
          <a:xfrm>
            <a:off x="4620126" y="1982804"/>
            <a:ext cx="6734744" cy="4052236"/>
          </a:xfrm>
          <a:prstGeom prst="rect">
            <a:avLst/>
          </a:prstGeom>
        </p:spPr>
        <p:txBody>
          <a:bodyPr lIns="0" tIns="0" rIns="0" bIns="0"/>
          <a:lstStyle>
            <a:lvl1pPr>
              <a:lnSpc>
                <a:spcPts val="2640"/>
              </a:lnSpc>
              <a:defRPr sz="2200">
                <a:solidFill>
                  <a:srgbClr val="002554"/>
                </a:solidFill>
                <a:latin typeface="Arial" panose="020B0604020202020204" pitchFamily="34" charset="0"/>
                <a:cs typeface="Arial" panose="020B0604020202020204" pitchFamily="34" charset="0"/>
              </a:defRPr>
            </a:lvl1pPr>
            <a:lvl2pPr>
              <a:lnSpc>
                <a:spcPts val="2640"/>
              </a:lnSpc>
              <a:defRPr sz="2000">
                <a:solidFill>
                  <a:srgbClr val="002554"/>
                </a:solidFill>
                <a:latin typeface="Arial" panose="020B0604020202020204" pitchFamily="34" charset="0"/>
                <a:cs typeface="Arial" panose="020B0604020202020204" pitchFamily="34" charset="0"/>
              </a:defRPr>
            </a:lvl2pPr>
            <a:lvl3pPr>
              <a:lnSpc>
                <a:spcPts val="2640"/>
              </a:lnSpc>
              <a:defRPr sz="2000">
                <a:solidFill>
                  <a:srgbClr val="002554"/>
                </a:solidFill>
                <a:latin typeface="Arial" panose="020B0604020202020204" pitchFamily="34" charset="0"/>
                <a:cs typeface="Arial" panose="020B0604020202020204" pitchFamily="34" charset="0"/>
              </a:defRPr>
            </a:lvl3pPr>
            <a:lvl4pPr>
              <a:lnSpc>
                <a:spcPts val="2640"/>
              </a:lnSpc>
              <a:defRPr sz="2000">
                <a:solidFill>
                  <a:srgbClr val="002554"/>
                </a:solidFill>
                <a:latin typeface="Arial" panose="020B0604020202020204" pitchFamily="34" charset="0"/>
                <a:cs typeface="Arial" panose="020B0604020202020204" pitchFamily="34" charset="0"/>
              </a:defRPr>
            </a:lvl4pPr>
            <a:lvl5pPr>
              <a:lnSpc>
                <a:spcPts val="2640"/>
              </a:lnSpc>
              <a:defRPr sz="2000">
                <a:solidFill>
                  <a:srgbClr val="002554"/>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6">
            <a:extLst>
              <a:ext uri="{FF2B5EF4-FFF2-40B4-BE49-F238E27FC236}">
                <a16:creationId xmlns="" xmlns:a16="http://schemas.microsoft.com/office/drawing/2014/main" id="{318577EA-47B8-C54A-A0F8-DD747921E277}"/>
              </a:ext>
            </a:extLst>
          </p:cNvPr>
          <p:cNvSpPr>
            <a:spLocks noGrp="1"/>
          </p:cNvSpPr>
          <p:nvPr>
            <p:ph type="title"/>
          </p:nvPr>
        </p:nvSpPr>
        <p:spPr>
          <a:xfrm>
            <a:off x="838200" y="555641"/>
            <a:ext cx="10515600" cy="1325563"/>
          </a:xfrm>
          <a:prstGeom prst="rect">
            <a:avLst/>
          </a:prstGeom>
        </p:spPr>
        <p:txBody>
          <a:bodyPr lIns="0" tIns="0" rIns="0" bIns="0"/>
          <a:lstStyle>
            <a:lvl1pPr>
              <a:defRPr sz="3600" b="1">
                <a:solidFill>
                  <a:srgbClr val="002554"/>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1" name="Picture Placeholder 13">
            <a:extLst>
              <a:ext uri="{FF2B5EF4-FFF2-40B4-BE49-F238E27FC236}">
                <a16:creationId xmlns="" xmlns:a16="http://schemas.microsoft.com/office/drawing/2014/main" id="{CF28342E-7799-B046-A39B-E9EDED52EC48}"/>
              </a:ext>
            </a:extLst>
          </p:cNvPr>
          <p:cNvSpPr>
            <a:spLocks noGrp="1"/>
          </p:cNvSpPr>
          <p:nvPr>
            <p:ph type="pic" sz="quarter" idx="14" hasCustomPrompt="1"/>
          </p:nvPr>
        </p:nvSpPr>
        <p:spPr>
          <a:xfrm>
            <a:off x="803275" y="1982804"/>
            <a:ext cx="3479967" cy="4052236"/>
          </a:xfrm>
          <a:prstGeom prst="rect">
            <a:avLst/>
          </a:prstGeom>
          <a:solidFill>
            <a:srgbClr val="BE3A34"/>
          </a:solidFill>
        </p:spPr>
        <p:txBody>
          <a:bodyPr lIns="0" tIns="0" rIns="0" bIns="0" anchor="ctr"/>
          <a:lstStyle>
            <a:lvl1pPr marL="0" indent="0" algn="ctr">
              <a:buNone/>
              <a:defRPr sz="2000" b="1">
                <a:solidFill>
                  <a:schemeClr val="bg1"/>
                </a:solidFill>
                <a:latin typeface="Arial" panose="020B0604020202020204" pitchFamily="34" charset="0"/>
                <a:cs typeface="Arial" panose="020B0604020202020204" pitchFamily="34" charset="0"/>
              </a:defRPr>
            </a:lvl1pPr>
          </a:lstStyle>
          <a:p>
            <a:r>
              <a:rPr lang="en-US" dirty="0"/>
              <a:t>Right click on image to ‘change picture’ </a:t>
            </a:r>
            <a:br>
              <a:rPr lang="en-US" dirty="0"/>
            </a:br>
            <a:r>
              <a:rPr lang="en-US" dirty="0"/>
              <a:t>Take care to position </a:t>
            </a:r>
            <a:br>
              <a:rPr lang="en-US" dirty="0"/>
            </a:br>
            <a:r>
              <a:rPr lang="en-US" dirty="0"/>
              <a:t>image correctly.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8914" y="6114912"/>
            <a:ext cx="1400269" cy="539016"/>
          </a:xfrm>
          <a:prstGeom prst="rect">
            <a:avLst/>
          </a:prstGeom>
        </p:spPr>
      </p:pic>
    </p:spTree>
    <p:extLst>
      <p:ext uri="{BB962C8B-B14F-4D97-AF65-F5344CB8AC3E}">
        <p14:creationId xmlns:p14="http://schemas.microsoft.com/office/powerpoint/2010/main" val="8457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Text and Two Mini Pictures">
    <p:spTree>
      <p:nvGrpSpPr>
        <p:cNvPr id="1" name=""/>
        <p:cNvGrpSpPr/>
        <p:nvPr/>
      </p:nvGrpSpPr>
      <p:grpSpPr>
        <a:xfrm>
          <a:off x="0" y="0"/>
          <a:ext cx="0" cy="0"/>
          <a:chOff x="0" y="0"/>
          <a:chExt cx="0" cy="0"/>
        </a:xfrm>
      </p:grpSpPr>
      <p:sp>
        <p:nvSpPr>
          <p:cNvPr id="7" name="Text Placeholder 8">
            <a:extLst>
              <a:ext uri="{FF2B5EF4-FFF2-40B4-BE49-F238E27FC236}">
                <a16:creationId xmlns="" xmlns:a16="http://schemas.microsoft.com/office/drawing/2014/main" id="{FB5ED24A-2AE2-D148-98DD-06F0A690C613}"/>
              </a:ext>
            </a:extLst>
          </p:cNvPr>
          <p:cNvSpPr>
            <a:spLocks noGrp="1"/>
          </p:cNvSpPr>
          <p:nvPr>
            <p:ph type="body" sz="quarter" idx="13"/>
          </p:nvPr>
        </p:nvSpPr>
        <p:spPr>
          <a:xfrm>
            <a:off x="838200" y="1982804"/>
            <a:ext cx="6736882" cy="4052236"/>
          </a:xfrm>
          <a:prstGeom prst="rect">
            <a:avLst/>
          </a:prstGeom>
        </p:spPr>
        <p:txBody>
          <a:bodyPr lIns="0" tIns="0" rIns="0" bIns="0"/>
          <a:lstStyle>
            <a:lvl1pPr>
              <a:lnSpc>
                <a:spcPts val="2640"/>
              </a:lnSpc>
              <a:defRPr sz="2200">
                <a:solidFill>
                  <a:srgbClr val="002554"/>
                </a:solidFill>
                <a:latin typeface="Arial" panose="020B0604020202020204" pitchFamily="34" charset="0"/>
                <a:cs typeface="Arial" panose="020B0604020202020204" pitchFamily="34" charset="0"/>
              </a:defRPr>
            </a:lvl1pPr>
            <a:lvl2pPr>
              <a:lnSpc>
                <a:spcPts val="2640"/>
              </a:lnSpc>
              <a:defRPr sz="2000">
                <a:solidFill>
                  <a:srgbClr val="002554"/>
                </a:solidFill>
                <a:latin typeface="Arial" panose="020B0604020202020204" pitchFamily="34" charset="0"/>
                <a:cs typeface="Arial" panose="020B0604020202020204" pitchFamily="34" charset="0"/>
              </a:defRPr>
            </a:lvl2pPr>
            <a:lvl3pPr>
              <a:lnSpc>
                <a:spcPts val="2640"/>
              </a:lnSpc>
              <a:defRPr sz="2000">
                <a:solidFill>
                  <a:srgbClr val="002554"/>
                </a:solidFill>
                <a:latin typeface="Arial" panose="020B0604020202020204" pitchFamily="34" charset="0"/>
                <a:cs typeface="Arial" panose="020B0604020202020204" pitchFamily="34" charset="0"/>
              </a:defRPr>
            </a:lvl3pPr>
            <a:lvl4pPr>
              <a:lnSpc>
                <a:spcPts val="2640"/>
              </a:lnSpc>
              <a:defRPr sz="2000">
                <a:solidFill>
                  <a:srgbClr val="002554"/>
                </a:solidFill>
                <a:latin typeface="Arial" panose="020B0604020202020204" pitchFamily="34" charset="0"/>
                <a:cs typeface="Arial" panose="020B0604020202020204" pitchFamily="34" charset="0"/>
              </a:defRPr>
            </a:lvl4pPr>
            <a:lvl5pPr>
              <a:lnSpc>
                <a:spcPts val="2640"/>
              </a:lnSpc>
              <a:defRPr sz="2000">
                <a:solidFill>
                  <a:srgbClr val="002554"/>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6">
            <a:extLst>
              <a:ext uri="{FF2B5EF4-FFF2-40B4-BE49-F238E27FC236}">
                <a16:creationId xmlns="" xmlns:a16="http://schemas.microsoft.com/office/drawing/2014/main" id="{318577EA-47B8-C54A-A0F8-DD747921E277}"/>
              </a:ext>
            </a:extLst>
          </p:cNvPr>
          <p:cNvSpPr>
            <a:spLocks noGrp="1"/>
          </p:cNvSpPr>
          <p:nvPr>
            <p:ph type="title"/>
          </p:nvPr>
        </p:nvSpPr>
        <p:spPr>
          <a:xfrm>
            <a:off x="838200" y="555641"/>
            <a:ext cx="10515600" cy="1325563"/>
          </a:xfrm>
          <a:prstGeom prst="rect">
            <a:avLst/>
          </a:prstGeom>
        </p:spPr>
        <p:txBody>
          <a:bodyPr lIns="0" tIns="0" rIns="0" bIns="0"/>
          <a:lstStyle>
            <a:lvl1pPr>
              <a:defRPr sz="3600" b="1">
                <a:solidFill>
                  <a:srgbClr val="002554"/>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1" name="Picture Placeholder 13">
            <a:extLst>
              <a:ext uri="{FF2B5EF4-FFF2-40B4-BE49-F238E27FC236}">
                <a16:creationId xmlns="" xmlns:a16="http://schemas.microsoft.com/office/drawing/2014/main" id="{CF28342E-7799-B046-A39B-E9EDED52EC48}"/>
              </a:ext>
            </a:extLst>
          </p:cNvPr>
          <p:cNvSpPr>
            <a:spLocks noGrp="1"/>
          </p:cNvSpPr>
          <p:nvPr>
            <p:ph type="pic" sz="quarter" idx="14" hasCustomPrompt="1"/>
          </p:nvPr>
        </p:nvSpPr>
        <p:spPr>
          <a:xfrm>
            <a:off x="7861800" y="1982804"/>
            <a:ext cx="3492000" cy="1908000"/>
          </a:xfrm>
          <a:prstGeom prst="rect">
            <a:avLst/>
          </a:prstGeom>
          <a:solidFill>
            <a:srgbClr val="BE3A34"/>
          </a:solidFill>
        </p:spPr>
        <p:txBody>
          <a:bodyPr lIns="0" tIns="0" rIns="0" bIns="0" anchor="ctr"/>
          <a:lstStyle>
            <a:lvl1pPr marL="0" indent="0" algn="ctr">
              <a:buNone/>
              <a:defRPr sz="2000" b="1">
                <a:solidFill>
                  <a:schemeClr val="bg1"/>
                </a:solidFill>
                <a:latin typeface="Arial" panose="020B0604020202020204" pitchFamily="34" charset="0"/>
                <a:cs typeface="Arial" panose="020B0604020202020204" pitchFamily="34" charset="0"/>
              </a:defRPr>
            </a:lvl1pPr>
          </a:lstStyle>
          <a:p>
            <a:r>
              <a:rPr lang="en-US" dirty="0"/>
              <a:t>Right click on image to ‘change picture’ </a:t>
            </a:r>
            <a:br>
              <a:rPr lang="en-US" dirty="0"/>
            </a:br>
            <a:r>
              <a:rPr lang="en-US" dirty="0"/>
              <a:t>Take care to position </a:t>
            </a:r>
            <a:br>
              <a:rPr lang="en-US" dirty="0"/>
            </a:br>
            <a:r>
              <a:rPr lang="en-US" dirty="0"/>
              <a:t>image correctly. </a:t>
            </a:r>
          </a:p>
        </p:txBody>
      </p:sp>
      <p:sp>
        <p:nvSpPr>
          <p:cNvPr id="5" name="Picture Placeholder 13">
            <a:extLst>
              <a:ext uri="{FF2B5EF4-FFF2-40B4-BE49-F238E27FC236}">
                <a16:creationId xmlns="" xmlns:a16="http://schemas.microsoft.com/office/drawing/2014/main" id="{C680AC53-1FD0-3849-9229-4108156173FA}"/>
              </a:ext>
            </a:extLst>
          </p:cNvPr>
          <p:cNvSpPr>
            <a:spLocks noGrp="1"/>
          </p:cNvSpPr>
          <p:nvPr>
            <p:ph type="pic" sz="quarter" idx="15" hasCustomPrompt="1"/>
          </p:nvPr>
        </p:nvSpPr>
        <p:spPr>
          <a:xfrm>
            <a:off x="7861799" y="4126779"/>
            <a:ext cx="3492000" cy="1908000"/>
          </a:xfrm>
          <a:prstGeom prst="rect">
            <a:avLst/>
          </a:prstGeom>
          <a:solidFill>
            <a:srgbClr val="BE3A34"/>
          </a:solidFill>
        </p:spPr>
        <p:txBody>
          <a:bodyPr lIns="0" tIns="0" rIns="0" bIns="0" anchor="ctr"/>
          <a:lstStyle>
            <a:lvl1pPr marL="0" indent="0" algn="ctr">
              <a:buNone/>
              <a:defRPr sz="2000" b="1">
                <a:solidFill>
                  <a:schemeClr val="bg1"/>
                </a:solidFill>
                <a:latin typeface="Arial" panose="020B0604020202020204" pitchFamily="34" charset="0"/>
                <a:cs typeface="Arial" panose="020B0604020202020204" pitchFamily="34" charset="0"/>
              </a:defRPr>
            </a:lvl1pPr>
          </a:lstStyle>
          <a:p>
            <a:r>
              <a:rPr lang="en-US" dirty="0"/>
              <a:t>Right click on image to ‘change picture’ </a:t>
            </a:r>
            <a:br>
              <a:rPr lang="en-US" dirty="0"/>
            </a:br>
            <a:r>
              <a:rPr lang="en-US" dirty="0"/>
              <a:t>Take care to position </a:t>
            </a:r>
            <a:br>
              <a:rPr lang="en-US" dirty="0"/>
            </a:br>
            <a:r>
              <a:rPr lang="en-US" dirty="0"/>
              <a:t>image correctly. </a:t>
            </a:r>
            <a:r>
              <a:rPr lang="en-US" dirty="0" smtClean="0"/>
              <a:t>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8914" y="6114912"/>
            <a:ext cx="1400269" cy="539016"/>
          </a:xfrm>
          <a:prstGeom prst="rect">
            <a:avLst/>
          </a:prstGeom>
        </p:spPr>
      </p:pic>
    </p:spTree>
    <p:extLst>
      <p:ext uri="{BB962C8B-B14F-4D97-AF65-F5344CB8AC3E}">
        <p14:creationId xmlns:p14="http://schemas.microsoft.com/office/powerpoint/2010/main" val="3158855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Graph or chart or text.">
    <p:spTree>
      <p:nvGrpSpPr>
        <p:cNvPr id="1" name=""/>
        <p:cNvGrpSpPr/>
        <p:nvPr/>
      </p:nvGrpSpPr>
      <p:grpSpPr>
        <a:xfrm>
          <a:off x="0" y="0"/>
          <a:ext cx="0" cy="0"/>
          <a:chOff x="0" y="0"/>
          <a:chExt cx="0" cy="0"/>
        </a:xfrm>
      </p:grpSpPr>
      <p:sp>
        <p:nvSpPr>
          <p:cNvPr id="4" name="Title 6">
            <a:extLst>
              <a:ext uri="{FF2B5EF4-FFF2-40B4-BE49-F238E27FC236}">
                <a16:creationId xmlns="" xmlns:a16="http://schemas.microsoft.com/office/drawing/2014/main" id="{49346257-3BB4-B64E-BA81-50FD739F19A3}"/>
              </a:ext>
            </a:extLst>
          </p:cNvPr>
          <p:cNvSpPr>
            <a:spLocks noGrp="1"/>
          </p:cNvSpPr>
          <p:nvPr>
            <p:ph type="title"/>
          </p:nvPr>
        </p:nvSpPr>
        <p:spPr>
          <a:xfrm>
            <a:off x="838200" y="555641"/>
            <a:ext cx="10515600" cy="1325563"/>
          </a:xfrm>
          <a:prstGeom prst="rect">
            <a:avLst/>
          </a:prstGeom>
        </p:spPr>
        <p:txBody>
          <a:bodyPr lIns="0" tIns="0" rIns="0" bIns="0"/>
          <a:lstStyle>
            <a:lvl1pPr>
              <a:defRPr sz="3600" b="1">
                <a:solidFill>
                  <a:srgbClr val="002554"/>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1" name="Content Placeholder 9">
            <a:extLst>
              <a:ext uri="{FF2B5EF4-FFF2-40B4-BE49-F238E27FC236}">
                <a16:creationId xmlns="" xmlns:a16="http://schemas.microsoft.com/office/drawing/2014/main" id="{11DE4FA2-29E4-C247-84E3-4126722C0DA4}"/>
              </a:ext>
            </a:extLst>
          </p:cNvPr>
          <p:cNvSpPr>
            <a:spLocks noGrp="1"/>
          </p:cNvSpPr>
          <p:nvPr>
            <p:ph sz="quarter" idx="15"/>
          </p:nvPr>
        </p:nvSpPr>
        <p:spPr>
          <a:xfrm>
            <a:off x="838200" y="1982788"/>
            <a:ext cx="10515600" cy="4052252"/>
          </a:xfrm>
          <a:prstGeom prst="rect">
            <a:avLst/>
          </a:prstGeom>
        </p:spPr>
        <p:txBody>
          <a:bodyPr/>
          <a:lstStyle>
            <a:lvl1pPr>
              <a:lnSpc>
                <a:spcPts val="2640"/>
              </a:lnSpc>
              <a:defRPr sz="2200">
                <a:solidFill>
                  <a:srgbClr val="002554"/>
                </a:solidFill>
                <a:latin typeface="Arial" panose="020B0604020202020204" pitchFamily="34" charset="0"/>
                <a:cs typeface="Arial" panose="020B0604020202020204" pitchFamily="34" charset="0"/>
              </a:defRPr>
            </a:lvl1pPr>
            <a:lvl2pPr>
              <a:lnSpc>
                <a:spcPts val="2640"/>
              </a:lnSpc>
              <a:defRPr sz="2000">
                <a:solidFill>
                  <a:srgbClr val="002554"/>
                </a:solidFill>
                <a:latin typeface="Arial" panose="020B0604020202020204" pitchFamily="34" charset="0"/>
                <a:cs typeface="Arial" panose="020B0604020202020204" pitchFamily="34" charset="0"/>
              </a:defRPr>
            </a:lvl2pPr>
            <a:lvl3pPr>
              <a:lnSpc>
                <a:spcPts val="2640"/>
              </a:lnSpc>
              <a:defRPr sz="2000">
                <a:solidFill>
                  <a:srgbClr val="002554"/>
                </a:solidFill>
                <a:latin typeface="Arial" panose="020B0604020202020204" pitchFamily="34" charset="0"/>
                <a:cs typeface="Arial" panose="020B0604020202020204" pitchFamily="34" charset="0"/>
              </a:defRPr>
            </a:lvl3pPr>
            <a:lvl4pPr>
              <a:lnSpc>
                <a:spcPts val="2640"/>
              </a:lnSpc>
              <a:defRPr sz="2000">
                <a:solidFill>
                  <a:srgbClr val="002554"/>
                </a:solidFill>
                <a:latin typeface="Arial" panose="020B0604020202020204" pitchFamily="34" charset="0"/>
                <a:cs typeface="Arial" panose="020B0604020202020204" pitchFamily="34" charset="0"/>
              </a:defRPr>
            </a:lvl4pPr>
            <a:lvl5pPr>
              <a:lnSpc>
                <a:spcPts val="2640"/>
              </a:lnSpc>
              <a:defRPr sz="2000">
                <a:solidFill>
                  <a:srgbClr val="002554"/>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Box 11">
            <a:extLst>
              <a:ext uri="{FF2B5EF4-FFF2-40B4-BE49-F238E27FC236}">
                <a16:creationId xmlns="" xmlns:a16="http://schemas.microsoft.com/office/drawing/2014/main" id="{FD44DD87-EFC7-9C4C-9BDC-C990CEDB138E}"/>
              </a:ext>
            </a:extLst>
          </p:cNvPr>
          <p:cNvSpPr txBox="1"/>
          <p:nvPr userDrawn="1"/>
        </p:nvSpPr>
        <p:spPr>
          <a:xfrm>
            <a:off x="239894" y="7374687"/>
            <a:ext cx="11952106" cy="923330"/>
          </a:xfrm>
          <a:prstGeom prst="rect">
            <a:avLst/>
          </a:prstGeom>
          <a:solidFill>
            <a:srgbClr val="FF0000"/>
          </a:solidFill>
        </p:spPr>
        <p:txBody>
          <a:bodyPr wrap="square" rtlCol="0">
            <a:spAutoFit/>
          </a:bodyPr>
          <a:lstStyle/>
          <a:p>
            <a:pPr defTabSz="457200"/>
            <a:r>
              <a:rPr lang="en-GB" b="1" dirty="0">
                <a:solidFill>
                  <a:prstClr val="white"/>
                </a:solidFill>
                <a:latin typeface="Arial" panose="020B0604020202020204" pitchFamily="34" charset="0"/>
                <a:cs typeface="Arial" panose="020B0604020202020204" pitchFamily="34" charset="0"/>
              </a:rPr>
              <a:t>If content elements are required such as bar chart, table, pie chart click on icon and insert as necessary.</a:t>
            </a:r>
            <a:br>
              <a:rPr lang="en-GB" b="1" dirty="0">
                <a:solidFill>
                  <a:prstClr val="white"/>
                </a:solidFill>
                <a:latin typeface="Arial" panose="020B0604020202020204" pitchFamily="34" charset="0"/>
                <a:cs typeface="Arial" panose="020B0604020202020204" pitchFamily="34" charset="0"/>
              </a:rPr>
            </a:br>
            <a:r>
              <a:rPr lang="en-GB" b="1" dirty="0">
                <a:solidFill>
                  <a:prstClr val="white"/>
                </a:solidFill>
                <a:latin typeface="Arial" panose="020B0604020202020204" pitchFamily="34" charset="0"/>
                <a:cs typeface="Arial" panose="020B0604020202020204" pitchFamily="34" charset="0"/>
              </a:rPr>
              <a:t/>
            </a:r>
            <a:br>
              <a:rPr lang="en-GB" b="1" dirty="0">
                <a:solidFill>
                  <a:prstClr val="white"/>
                </a:solidFill>
                <a:latin typeface="Arial" panose="020B0604020202020204" pitchFamily="34" charset="0"/>
                <a:cs typeface="Arial" panose="020B0604020202020204" pitchFamily="34" charset="0"/>
              </a:rPr>
            </a:br>
            <a:r>
              <a:rPr lang="en-GB" b="1" dirty="0">
                <a:solidFill>
                  <a:prstClr val="white"/>
                </a:solidFill>
                <a:latin typeface="Arial" panose="020B0604020202020204" pitchFamily="34" charset="0"/>
                <a:cs typeface="Arial" panose="020B0604020202020204" pitchFamily="34" charset="0"/>
              </a:rPr>
              <a:t>When inserting a Bar Chart, Pie, Line etc Select complete Box and change font to </a:t>
            </a:r>
            <a:r>
              <a:rPr lang="en-GB" b="1" dirty="0" err="1">
                <a:solidFill>
                  <a:prstClr val="white"/>
                </a:solidFill>
                <a:latin typeface="Arial" panose="020B0604020202020204" pitchFamily="34" charset="0"/>
                <a:cs typeface="Arial" panose="020B0604020202020204" pitchFamily="34" charset="0"/>
              </a:rPr>
              <a:t>arial</a:t>
            </a:r>
            <a:r>
              <a:rPr lang="en-GB" b="1" dirty="0">
                <a:solidFill>
                  <a:prstClr val="white"/>
                </a:solidFill>
                <a:latin typeface="Arial" panose="020B0604020202020204" pitchFamily="34" charset="0"/>
                <a:cs typeface="Arial" panose="020B0604020202020204" pitchFamily="34" charset="0"/>
              </a:rPr>
              <a:t> and text to OFS Blue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8914" y="6114912"/>
            <a:ext cx="1400269" cy="539016"/>
          </a:xfrm>
          <a:prstGeom prst="rect">
            <a:avLst/>
          </a:prstGeom>
        </p:spPr>
      </p:pic>
    </p:spTree>
    <p:extLst>
      <p:ext uri="{BB962C8B-B14F-4D97-AF65-F5344CB8AC3E}">
        <p14:creationId xmlns:p14="http://schemas.microsoft.com/office/powerpoint/2010/main" val="1343773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ample Pages">
    <p:spTree>
      <p:nvGrpSpPr>
        <p:cNvPr id="1" name=""/>
        <p:cNvGrpSpPr/>
        <p:nvPr/>
      </p:nvGrpSpPr>
      <p:grpSpPr>
        <a:xfrm>
          <a:off x="0" y="0"/>
          <a:ext cx="0" cy="0"/>
          <a:chOff x="0" y="0"/>
          <a:chExt cx="0" cy="0"/>
        </a:xfrm>
      </p:grpSpPr>
      <p:sp>
        <p:nvSpPr>
          <p:cNvPr id="3" name="Title 6">
            <a:extLst>
              <a:ext uri="{FF2B5EF4-FFF2-40B4-BE49-F238E27FC236}">
                <a16:creationId xmlns="" xmlns:a16="http://schemas.microsoft.com/office/drawing/2014/main" id="{733A910E-B266-DF4A-A209-1423194C94C3}"/>
              </a:ext>
            </a:extLst>
          </p:cNvPr>
          <p:cNvSpPr>
            <a:spLocks noGrp="1"/>
          </p:cNvSpPr>
          <p:nvPr>
            <p:ph type="title"/>
          </p:nvPr>
        </p:nvSpPr>
        <p:spPr>
          <a:xfrm>
            <a:off x="838200" y="555641"/>
            <a:ext cx="10515600" cy="1325563"/>
          </a:xfrm>
          <a:prstGeom prst="rect">
            <a:avLst/>
          </a:prstGeom>
        </p:spPr>
        <p:txBody>
          <a:bodyPr lIns="0" tIns="0" rIns="0" bIns="0"/>
          <a:lstStyle>
            <a:lvl1pPr>
              <a:defRPr sz="3600" b="1">
                <a:solidFill>
                  <a:srgbClr val="002554"/>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 name="Content Placeholder 9">
            <a:extLst>
              <a:ext uri="{FF2B5EF4-FFF2-40B4-BE49-F238E27FC236}">
                <a16:creationId xmlns="" xmlns:a16="http://schemas.microsoft.com/office/drawing/2014/main" id="{B1049830-14E6-E64F-A1C2-BD1155A65037}"/>
              </a:ext>
            </a:extLst>
          </p:cNvPr>
          <p:cNvSpPr>
            <a:spLocks noGrp="1"/>
          </p:cNvSpPr>
          <p:nvPr>
            <p:ph sz="quarter" idx="15"/>
          </p:nvPr>
        </p:nvSpPr>
        <p:spPr>
          <a:xfrm>
            <a:off x="838200" y="1982788"/>
            <a:ext cx="10515600" cy="4042627"/>
          </a:xfrm>
          <a:prstGeom prst="rect">
            <a:avLst/>
          </a:prstGeom>
        </p:spPr>
        <p:txBody>
          <a:bodyPr/>
          <a:lstStyle>
            <a:lvl1pPr>
              <a:lnSpc>
                <a:spcPts val="2640"/>
              </a:lnSpc>
              <a:defRPr sz="2200">
                <a:solidFill>
                  <a:srgbClr val="002554"/>
                </a:solidFill>
                <a:latin typeface="Arial" panose="020B0604020202020204" pitchFamily="34" charset="0"/>
                <a:cs typeface="Arial" panose="020B0604020202020204" pitchFamily="34" charset="0"/>
              </a:defRPr>
            </a:lvl1pPr>
            <a:lvl2pPr>
              <a:lnSpc>
                <a:spcPts val="2640"/>
              </a:lnSpc>
              <a:defRPr sz="2000">
                <a:solidFill>
                  <a:srgbClr val="002554"/>
                </a:solidFill>
                <a:latin typeface="Arial" panose="020B0604020202020204" pitchFamily="34" charset="0"/>
                <a:cs typeface="Arial" panose="020B0604020202020204" pitchFamily="34" charset="0"/>
              </a:defRPr>
            </a:lvl2pPr>
            <a:lvl3pPr>
              <a:lnSpc>
                <a:spcPts val="2640"/>
              </a:lnSpc>
              <a:defRPr sz="2000">
                <a:solidFill>
                  <a:srgbClr val="002554"/>
                </a:solidFill>
                <a:latin typeface="Arial" panose="020B0604020202020204" pitchFamily="34" charset="0"/>
                <a:cs typeface="Arial" panose="020B0604020202020204" pitchFamily="34" charset="0"/>
              </a:defRPr>
            </a:lvl3pPr>
            <a:lvl4pPr>
              <a:lnSpc>
                <a:spcPts val="2640"/>
              </a:lnSpc>
              <a:defRPr sz="2000">
                <a:solidFill>
                  <a:srgbClr val="002554"/>
                </a:solidFill>
                <a:latin typeface="Arial" panose="020B0604020202020204" pitchFamily="34" charset="0"/>
                <a:cs typeface="Arial" panose="020B0604020202020204" pitchFamily="34" charset="0"/>
              </a:defRPr>
            </a:lvl4pPr>
            <a:lvl5pPr>
              <a:lnSpc>
                <a:spcPts val="2640"/>
              </a:lnSpc>
              <a:defRPr sz="2000">
                <a:solidFill>
                  <a:srgbClr val="002554"/>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a:extLst>
              <a:ext uri="{FF2B5EF4-FFF2-40B4-BE49-F238E27FC236}">
                <a16:creationId xmlns="" xmlns:a16="http://schemas.microsoft.com/office/drawing/2014/main" id="{BAFB83E2-DD13-B540-8112-6F62E6228FE1}"/>
              </a:ext>
            </a:extLst>
          </p:cNvPr>
          <p:cNvSpPr txBox="1"/>
          <p:nvPr userDrawn="1"/>
        </p:nvSpPr>
        <p:spPr>
          <a:xfrm>
            <a:off x="368231" y="7374687"/>
            <a:ext cx="11823769" cy="369332"/>
          </a:xfrm>
          <a:prstGeom prst="rect">
            <a:avLst/>
          </a:prstGeom>
          <a:solidFill>
            <a:srgbClr val="FF0000"/>
          </a:solidFill>
        </p:spPr>
        <p:txBody>
          <a:bodyPr wrap="square" rtlCol="0">
            <a:spAutoFit/>
          </a:bodyPr>
          <a:lstStyle/>
          <a:p>
            <a:pPr defTabSz="457200"/>
            <a:r>
              <a:rPr lang="en-GB" b="1" dirty="0">
                <a:solidFill>
                  <a:prstClr val="white"/>
                </a:solidFill>
                <a:latin typeface="Arial" panose="020B0604020202020204" pitchFamily="34" charset="0"/>
                <a:cs typeface="Arial" panose="020B0604020202020204" pitchFamily="34" charset="0"/>
              </a:rPr>
              <a:t>Please note this is an example page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8914" y="6114912"/>
            <a:ext cx="1400269" cy="539016"/>
          </a:xfrm>
          <a:prstGeom prst="rect">
            <a:avLst/>
          </a:prstGeom>
        </p:spPr>
      </p:pic>
    </p:spTree>
    <p:extLst>
      <p:ext uri="{BB962C8B-B14F-4D97-AF65-F5344CB8AC3E}">
        <p14:creationId xmlns:p14="http://schemas.microsoft.com/office/powerpoint/2010/main" val="1881576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cess Diagram">
    <p:spTree>
      <p:nvGrpSpPr>
        <p:cNvPr id="1" name=""/>
        <p:cNvGrpSpPr/>
        <p:nvPr/>
      </p:nvGrpSpPr>
      <p:grpSpPr>
        <a:xfrm>
          <a:off x="0" y="0"/>
          <a:ext cx="0" cy="0"/>
          <a:chOff x="0" y="0"/>
          <a:chExt cx="0" cy="0"/>
        </a:xfrm>
      </p:grpSpPr>
      <p:sp>
        <p:nvSpPr>
          <p:cNvPr id="4" name="Content Placeholder 9">
            <a:extLst>
              <a:ext uri="{FF2B5EF4-FFF2-40B4-BE49-F238E27FC236}">
                <a16:creationId xmlns="" xmlns:a16="http://schemas.microsoft.com/office/drawing/2014/main" id="{3C148C0D-91CC-4844-B8FF-66D4CB53FAAE}"/>
              </a:ext>
            </a:extLst>
          </p:cNvPr>
          <p:cNvSpPr>
            <a:spLocks noGrp="1"/>
          </p:cNvSpPr>
          <p:nvPr>
            <p:ph sz="quarter" idx="15"/>
          </p:nvPr>
        </p:nvSpPr>
        <p:spPr>
          <a:xfrm>
            <a:off x="838200" y="1982789"/>
            <a:ext cx="10515600" cy="4052252"/>
          </a:xfrm>
          <a:prstGeom prst="rect">
            <a:avLst/>
          </a:prstGeom>
        </p:spPr>
        <p:txBody>
          <a:bodyPr/>
          <a:lstStyle>
            <a:lvl1pPr>
              <a:lnSpc>
                <a:spcPts val="2640"/>
              </a:lnSpc>
              <a:defRPr sz="2200">
                <a:solidFill>
                  <a:srgbClr val="002554"/>
                </a:solidFill>
                <a:latin typeface="Arial" panose="020B0604020202020204" pitchFamily="34" charset="0"/>
                <a:cs typeface="Arial" panose="020B0604020202020204" pitchFamily="34" charset="0"/>
              </a:defRPr>
            </a:lvl1pPr>
            <a:lvl2pPr>
              <a:lnSpc>
                <a:spcPts val="2640"/>
              </a:lnSpc>
              <a:defRPr sz="2000">
                <a:solidFill>
                  <a:srgbClr val="002554"/>
                </a:solidFill>
                <a:latin typeface="Arial" panose="020B0604020202020204" pitchFamily="34" charset="0"/>
                <a:cs typeface="Arial" panose="020B0604020202020204" pitchFamily="34" charset="0"/>
              </a:defRPr>
            </a:lvl2pPr>
            <a:lvl3pPr>
              <a:lnSpc>
                <a:spcPts val="2640"/>
              </a:lnSpc>
              <a:defRPr sz="2000">
                <a:solidFill>
                  <a:srgbClr val="002554"/>
                </a:solidFill>
                <a:latin typeface="Arial" panose="020B0604020202020204" pitchFamily="34" charset="0"/>
                <a:cs typeface="Arial" panose="020B0604020202020204" pitchFamily="34" charset="0"/>
              </a:defRPr>
            </a:lvl3pPr>
            <a:lvl4pPr>
              <a:lnSpc>
                <a:spcPts val="2640"/>
              </a:lnSpc>
              <a:defRPr sz="2000">
                <a:solidFill>
                  <a:srgbClr val="002554"/>
                </a:solidFill>
                <a:latin typeface="Arial" panose="020B0604020202020204" pitchFamily="34" charset="0"/>
                <a:cs typeface="Arial" panose="020B0604020202020204" pitchFamily="34" charset="0"/>
              </a:defRPr>
            </a:lvl4pPr>
            <a:lvl5pPr>
              <a:lnSpc>
                <a:spcPts val="2640"/>
              </a:lnSpc>
              <a:defRPr sz="2000">
                <a:solidFill>
                  <a:srgbClr val="002554"/>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a:extLst>
              <a:ext uri="{FF2B5EF4-FFF2-40B4-BE49-F238E27FC236}">
                <a16:creationId xmlns="" xmlns:a16="http://schemas.microsoft.com/office/drawing/2014/main" id="{28EC6276-6358-A647-AFBF-8495F30D90B5}"/>
              </a:ext>
            </a:extLst>
          </p:cNvPr>
          <p:cNvSpPr txBox="1"/>
          <p:nvPr userDrawn="1"/>
        </p:nvSpPr>
        <p:spPr>
          <a:xfrm>
            <a:off x="368231" y="7374687"/>
            <a:ext cx="11823769" cy="369332"/>
          </a:xfrm>
          <a:prstGeom prst="rect">
            <a:avLst/>
          </a:prstGeom>
          <a:solidFill>
            <a:srgbClr val="FF0000"/>
          </a:solidFill>
        </p:spPr>
        <p:txBody>
          <a:bodyPr wrap="square" rtlCol="0">
            <a:spAutoFit/>
          </a:bodyPr>
          <a:lstStyle/>
          <a:p>
            <a:pPr defTabSz="457200"/>
            <a:r>
              <a:rPr lang="en-GB" b="1" dirty="0">
                <a:solidFill>
                  <a:prstClr val="white"/>
                </a:solidFill>
                <a:latin typeface="Arial" panose="020B0604020202020204" pitchFamily="34" charset="0"/>
                <a:cs typeface="Arial" panose="020B0604020202020204" pitchFamily="34" charset="0"/>
              </a:rPr>
              <a:t>Please note this is an example page - Boxes can be resized to suit requirement</a:t>
            </a:r>
          </a:p>
        </p:txBody>
      </p:sp>
      <p:sp>
        <p:nvSpPr>
          <p:cNvPr id="6" name="Title 6">
            <a:extLst>
              <a:ext uri="{FF2B5EF4-FFF2-40B4-BE49-F238E27FC236}">
                <a16:creationId xmlns="" xmlns:a16="http://schemas.microsoft.com/office/drawing/2014/main" id="{36014C91-0AB3-5747-99B5-8855C7A20667}"/>
              </a:ext>
            </a:extLst>
          </p:cNvPr>
          <p:cNvSpPr>
            <a:spLocks noGrp="1"/>
          </p:cNvSpPr>
          <p:nvPr>
            <p:ph type="title"/>
          </p:nvPr>
        </p:nvSpPr>
        <p:spPr>
          <a:xfrm>
            <a:off x="838200" y="555641"/>
            <a:ext cx="10515600" cy="1325563"/>
          </a:xfrm>
          <a:prstGeom prst="rect">
            <a:avLst/>
          </a:prstGeom>
        </p:spPr>
        <p:txBody>
          <a:bodyPr lIns="0" tIns="0" rIns="0" bIns="0"/>
          <a:lstStyle>
            <a:lvl1pPr>
              <a:defRPr sz="3600" b="1">
                <a:solidFill>
                  <a:srgbClr val="002554"/>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8914" y="6114912"/>
            <a:ext cx="1400269" cy="539016"/>
          </a:xfrm>
          <a:prstGeom prst="rect">
            <a:avLst/>
          </a:prstGeom>
        </p:spPr>
      </p:pic>
    </p:spTree>
    <p:extLst>
      <p:ext uri="{BB962C8B-B14F-4D97-AF65-F5344CB8AC3E}">
        <p14:creationId xmlns:p14="http://schemas.microsoft.com/office/powerpoint/2010/main" val="772947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and Colours">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46721531-670C-1246-82F1-295FC2A6D29A}"/>
              </a:ext>
            </a:extLst>
          </p:cNvPr>
          <p:cNvSpPr>
            <a:spLocks noGrp="1"/>
          </p:cNvSpPr>
          <p:nvPr>
            <p:ph type="title" hasCustomPrompt="1"/>
          </p:nvPr>
        </p:nvSpPr>
        <p:spPr>
          <a:xfrm>
            <a:off x="838200" y="555641"/>
            <a:ext cx="10515600" cy="1325563"/>
          </a:xfrm>
          <a:prstGeom prst="rect">
            <a:avLst/>
          </a:prstGeom>
        </p:spPr>
        <p:txBody>
          <a:bodyPr lIns="0" tIns="0" rIns="0" bIns="0"/>
          <a:lstStyle>
            <a:lvl1pPr>
              <a:defRPr sz="3600" b="1">
                <a:latin typeface="Arial" panose="020B0604020202020204" pitchFamily="34" charset="0"/>
                <a:cs typeface="Arial" panose="020B0604020202020204" pitchFamily="34" charset="0"/>
              </a:defRPr>
            </a:lvl1pPr>
          </a:lstStyle>
          <a:p>
            <a:r>
              <a:rPr lang="en-US" dirty="0"/>
              <a:t>Brand </a:t>
            </a:r>
            <a:r>
              <a:rPr lang="en-US" dirty="0" err="1"/>
              <a:t>Colours</a:t>
            </a:r>
            <a:endParaRPr lang="en-US" dirty="0"/>
          </a:p>
        </p:txBody>
      </p:sp>
      <p:sp>
        <p:nvSpPr>
          <p:cNvPr id="4" name="Rectangle 3">
            <a:extLst>
              <a:ext uri="{FF2B5EF4-FFF2-40B4-BE49-F238E27FC236}">
                <a16:creationId xmlns="" xmlns:a16="http://schemas.microsoft.com/office/drawing/2014/main" id="{156C81A8-71C3-F741-80D8-54F53F498291}"/>
              </a:ext>
            </a:extLst>
          </p:cNvPr>
          <p:cNvSpPr/>
          <p:nvPr userDrawn="1"/>
        </p:nvSpPr>
        <p:spPr>
          <a:xfrm>
            <a:off x="838200" y="2361371"/>
            <a:ext cx="1481667" cy="1261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5AEB5A57-ACB9-8F4A-BD2E-9BC2C60123D9}"/>
              </a:ext>
            </a:extLst>
          </p:cNvPr>
          <p:cNvSpPr txBox="1"/>
          <p:nvPr userDrawn="1"/>
        </p:nvSpPr>
        <p:spPr>
          <a:xfrm>
            <a:off x="838200" y="1982788"/>
            <a:ext cx="3124200" cy="276999"/>
          </a:xfrm>
          <a:prstGeom prst="rect">
            <a:avLst/>
          </a:prstGeom>
          <a:noFill/>
        </p:spPr>
        <p:txBody>
          <a:bodyPr wrap="square" lIns="0" tIns="0" rIns="0" bIns="0" rtlCol="0">
            <a:spAutoFit/>
          </a:bodyPr>
          <a:lstStyle/>
          <a:p>
            <a:r>
              <a:rPr lang="en-US" b="1" dirty="0">
                <a:latin typeface="Arial" panose="020B0604020202020204" pitchFamily="34" charset="0"/>
                <a:cs typeface="Arial" panose="020B0604020202020204" pitchFamily="34" charset="0"/>
              </a:rPr>
              <a:t>Primary color palette: </a:t>
            </a:r>
          </a:p>
        </p:txBody>
      </p:sp>
      <p:sp>
        <p:nvSpPr>
          <p:cNvPr id="6" name="TextBox 5">
            <a:extLst>
              <a:ext uri="{FF2B5EF4-FFF2-40B4-BE49-F238E27FC236}">
                <a16:creationId xmlns="" xmlns:a16="http://schemas.microsoft.com/office/drawing/2014/main" id="{99B6B707-157E-8845-8F05-C57E000502E9}"/>
              </a:ext>
            </a:extLst>
          </p:cNvPr>
          <p:cNvSpPr txBox="1"/>
          <p:nvPr userDrawn="1"/>
        </p:nvSpPr>
        <p:spPr>
          <a:xfrm>
            <a:off x="2531533" y="2361371"/>
            <a:ext cx="2074334" cy="523220"/>
          </a:xfrm>
          <a:prstGeom prst="rect">
            <a:avLst/>
          </a:prstGeom>
          <a:noFill/>
        </p:spPr>
        <p:txBody>
          <a:bodyPr wrap="square" lIns="0" tIns="0" rIns="0" bIns="0" rtlCol="0">
            <a:spAutoFit/>
          </a:bodyPr>
          <a:lstStyle/>
          <a:p>
            <a:r>
              <a:rPr lang="en-US" b="1" dirty="0" err="1">
                <a:latin typeface="Arial" panose="020B0604020202020204" pitchFamily="34" charset="0"/>
                <a:cs typeface="Arial" panose="020B0604020202020204" pitchFamily="34" charset="0"/>
              </a:rPr>
              <a:t>OfS</a:t>
            </a:r>
            <a:r>
              <a:rPr lang="en-US" b="1" dirty="0">
                <a:latin typeface="Arial" panose="020B0604020202020204" pitchFamily="34" charset="0"/>
                <a:cs typeface="Arial" panose="020B0604020202020204" pitchFamily="34" charset="0"/>
              </a:rPr>
              <a:t> Blue</a:t>
            </a:r>
          </a:p>
          <a:p>
            <a:r>
              <a:rPr lang="en-US" sz="1600" dirty="0">
                <a:latin typeface="Arial" panose="020B0604020202020204" pitchFamily="34" charset="0"/>
                <a:cs typeface="Arial" panose="020B0604020202020204" pitchFamily="34" charset="0"/>
              </a:rPr>
              <a:t>R:0 G:37 B:84</a:t>
            </a:r>
          </a:p>
        </p:txBody>
      </p:sp>
      <p:sp>
        <p:nvSpPr>
          <p:cNvPr id="7" name="Rectangle 6">
            <a:extLst>
              <a:ext uri="{FF2B5EF4-FFF2-40B4-BE49-F238E27FC236}">
                <a16:creationId xmlns="" xmlns:a16="http://schemas.microsoft.com/office/drawing/2014/main" id="{C8BF5947-997E-6E4F-BCA4-E8798332476E}"/>
              </a:ext>
            </a:extLst>
          </p:cNvPr>
          <p:cNvSpPr/>
          <p:nvPr userDrawn="1"/>
        </p:nvSpPr>
        <p:spPr>
          <a:xfrm>
            <a:off x="4817533" y="2361371"/>
            <a:ext cx="1481667" cy="1261884"/>
          </a:xfrm>
          <a:prstGeom prst="rect">
            <a:avLst/>
          </a:prstGeom>
          <a:solidFill>
            <a:srgbClr val="F1B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8F104F77-EE92-5648-8810-1071088D8D2B}"/>
              </a:ext>
            </a:extLst>
          </p:cNvPr>
          <p:cNvSpPr txBox="1"/>
          <p:nvPr userDrawn="1"/>
        </p:nvSpPr>
        <p:spPr>
          <a:xfrm>
            <a:off x="6510866" y="2361371"/>
            <a:ext cx="2074334" cy="523220"/>
          </a:xfrm>
          <a:prstGeom prst="rect">
            <a:avLst/>
          </a:prstGeom>
          <a:noFill/>
        </p:spPr>
        <p:txBody>
          <a:bodyPr wrap="square" lIns="0" tIns="0" rIns="0" bIns="0" rtlCol="0">
            <a:spAutoFit/>
          </a:bodyPr>
          <a:lstStyle/>
          <a:p>
            <a:r>
              <a:rPr lang="en-US" b="1" dirty="0" err="1">
                <a:latin typeface="Arial" panose="020B0604020202020204" pitchFamily="34" charset="0"/>
                <a:cs typeface="Arial" panose="020B0604020202020204" pitchFamily="34" charset="0"/>
              </a:rPr>
              <a:t>OfS</a:t>
            </a:r>
            <a:r>
              <a:rPr lang="en-US" b="1" dirty="0">
                <a:latin typeface="Arial" panose="020B0604020202020204" pitchFamily="34" charset="0"/>
                <a:cs typeface="Arial" panose="020B0604020202020204" pitchFamily="34" charset="0"/>
              </a:rPr>
              <a:t> Yellow</a:t>
            </a:r>
          </a:p>
          <a:p>
            <a:r>
              <a:rPr lang="en-US" sz="1600" dirty="0">
                <a:latin typeface="Arial" panose="020B0604020202020204" pitchFamily="34" charset="0"/>
                <a:cs typeface="Arial" panose="020B0604020202020204" pitchFamily="34" charset="0"/>
              </a:rPr>
              <a:t>R:241 G: 180 B:52</a:t>
            </a:r>
          </a:p>
        </p:txBody>
      </p:sp>
      <p:sp>
        <p:nvSpPr>
          <p:cNvPr id="9" name="Rectangle 8">
            <a:extLst>
              <a:ext uri="{FF2B5EF4-FFF2-40B4-BE49-F238E27FC236}">
                <a16:creationId xmlns="" xmlns:a16="http://schemas.microsoft.com/office/drawing/2014/main" id="{72E5E06F-866B-BC4E-BDCF-9D5679BD7B45}"/>
              </a:ext>
            </a:extLst>
          </p:cNvPr>
          <p:cNvSpPr/>
          <p:nvPr userDrawn="1"/>
        </p:nvSpPr>
        <p:spPr>
          <a:xfrm>
            <a:off x="838200" y="4431797"/>
            <a:ext cx="1837267" cy="990440"/>
          </a:xfrm>
          <a:prstGeom prst="rect">
            <a:avLst/>
          </a:prstGeom>
          <a:solidFill>
            <a:srgbClr val="6B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1AB79755-4894-4343-AED1-91A5C926BDED}"/>
              </a:ext>
            </a:extLst>
          </p:cNvPr>
          <p:cNvSpPr txBox="1"/>
          <p:nvPr userDrawn="1"/>
        </p:nvSpPr>
        <p:spPr>
          <a:xfrm>
            <a:off x="838200" y="5556330"/>
            <a:ext cx="1837267" cy="523220"/>
          </a:xfrm>
          <a:prstGeom prst="rect">
            <a:avLst/>
          </a:prstGeom>
          <a:noFill/>
        </p:spPr>
        <p:txBody>
          <a:bodyPr wrap="square" lIns="0" tIns="0" rIns="0" bIns="0" rtlCol="0">
            <a:spAutoFit/>
          </a:bodyPr>
          <a:lstStyle/>
          <a:p>
            <a:r>
              <a:rPr lang="en-US" b="1" dirty="0" err="1">
                <a:latin typeface="Arial" panose="020B0604020202020204" pitchFamily="34" charset="0"/>
                <a:cs typeface="Arial" panose="020B0604020202020204" pitchFamily="34" charset="0"/>
              </a:rPr>
              <a:t>OfS</a:t>
            </a:r>
            <a:r>
              <a:rPr lang="en-US" b="1" dirty="0">
                <a:latin typeface="Arial" panose="020B0604020202020204" pitchFamily="34" charset="0"/>
                <a:cs typeface="Arial" panose="020B0604020202020204" pitchFamily="34" charset="0"/>
              </a:rPr>
              <a:t> Green</a:t>
            </a:r>
          </a:p>
          <a:p>
            <a:r>
              <a:rPr lang="en-US" sz="1600" dirty="0">
                <a:latin typeface="Arial" panose="020B0604020202020204" pitchFamily="34" charset="0"/>
                <a:cs typeface="Arial" panose="020B0604020202020204" pitchFamily="34" charset="0"/>
              </a:rPr>
              <a:t>R:107 G:202 B:186</a:t>
            </a:r>
          </a:p>
        </p:txBody>
      </p:sp>
      <p:sp>
        <p:nvSpPr>
          <p:cNvPr id="11" name="TextBox 10">
            <a:extLst>
              <a:ext uri="{FF2B5EF4-FFF2-40B4-BE49-F238E27FC236}">
                <a16:creationId xmlns="" xmlns:a16="http://schemas.microsoft.com/office/drawing/2014/main" id="{358025A5-5249-C74D-AF1D-809772268DEA}"/>
              </a:ext>
            </a:extLst>
          </p:cNvPr>
          <p:cNvSpPr txBox="1"/>
          <p:nvPr userDrawn="1"/>
        </p:nvSpPr>
        <p:spPr>
          <a:xfrm>
            <a:off x="838200" y="4033652"/>
            <a:ext cx="3124200" cy="276999"/>
          </a:xfrm>
          <a:prstGeom prst="rect">
            <a:avLst/>
          </a:prstGeom>
          <a:noFill/>
        </p:spPr>
        <p:txBody>
          <a:bodyPr wrap="square" lIns="0" tIns="0" rIns="0" bIns="0" rtlCol="0">
            <a:spAutoFit/>
          </a:bodyPr>
          <a:lstStyle/>
          <a:p>
            <a:r>
              <a:rPr lang="en-US" b="1" dirty="0">
                <a:latin typeface="Arial" panose="020B0604020202020204" pitchFamily="34" charset="0"/>
                <a:cs typeface="Arial" panose="020B0604020202020204" pitchFamily="34" charset="0"/>
              </a:rPr>
              <a:t>Secondary color palette: </a:t>
            </a:r>
          </a:p>
        </p:txBody>
      </p:sp>
      <p:sp>
        <p:nvSpPr>
          <p:cNvPr id="12" name="Rectangle 11">
            <a:extLst>
              <a:ext uri="{FF2B5EF4-FFF2-40B4-BE49-F238E27FC236}">
                <a16:creationId xmlns="" xmlns:a16="http://schemas.microsoft.com/office/drawing/2014/main" id="{5C5CE7FF-1436-B343-9722-A03B0DC61EBB}"/>
              </a:ext>
            </a:extLst>
          </p:cNvPr>
          <p:cNvSpPr/>
          <p:nvPr userDrawn="1"/>
        </p:nvSpPr>
        <p:spPr>
          <a:xfrm>
            <a:off x="2980266" y="4431797"/>
            <a:ext cx="1837267" cy="990440"/>
          </a:xfrm>
          <a:prstGeom prst="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B217DA46-7FD4-2F46-89FC-6CF3C11FB08C}"/>
              </a:ext>
            </a:extLst>
          </p:cNvPr>
          <p:cNvSpPr txBox="1"/>
          <p:nvPr userDrawn="1"/>
        </p:nvSpPr>
        <p:spPr>
          <a:xfrm>
            <a:off x="2980266" y="5556330"/>
            <a:ext cx="1837267" cy="523220"/>
          </a:xfrm>
          <a:prstGeom prst="rect">
            <a:avLst/>
          </a:prstGeom>
          <a:noFill/>
        </p:spPr>
        <p:txBody>
          <a:bodyPr wrap="square" lIns="0" tIns="0" rIns="0" bIns="0" rtlCol="0">
            <a:spAutoFit/>
          </a:bodyPr>
          <a:lstStyle/>
          <a:p>
            <a:r>
              <a:rPr lang="en-US" b="1" dirty="0" err="1">
                <a:latin typeface="Arial" panose="020B0604020202020204" pitchFamily="34" charset="0"/>
                <a:cs typeface="Arial" panose="020B0604020202020204" pitchFamily="34" charset="0"/>
              </a:rPr>
              <a:t>OfS</a:t>
            </a:r>
            <a:r>
              <a:rPr lang="en-US" b="1" dirty="0">
                <a:latin typeface="Arial" panose="020B0604020202020204" pitchFamily="34" charset="0"/>
                <a:cs typeface="Arial" panose="020B0604020202020204" pitchFamily="34" charset="0"/>
              </a:rPr>
              <a:t> Light Blue</a:t>
            </a:r>
          </a:p>
          <a:p>
            <a:r>
              <a:rPr lang="en-US" sz="1600" dirty="0">
                <a:latin typeface="Arial" panose="020B0604020202020204" pitchFamily="34" charset="0"/>
                <a:cs typeface="Arial" panose="020B0604020202020204" pitchFamily="34" charset="0"/>
              </a:rPr>
              <a:t>R:123 G:175 B:212</a:t>
            </a:r>
          </a:p>
        </p:txBody>
      </p:sp>
      <p:sp>
        <p:nvSpPr>
          <p:cNvPr id="14" name="Rectangle 13">
            <a:extLst>
              <a:ext uri="{FF2B5EF4-FFF2-40B4-BE49-F238E27FC236}">
                <a16:creationId xmlns="" xmlns:a16="http://schemas.microsoft.com/office/drawing/2014/main" id="{BEBF2E91-3AAA-9549-853C-88712765CAEB}"/>
              </a:ext>
            </a:extLst>
          </p:cNvPr>
          <p:cNvSpPr/>
          <p:nvPr userDrawn="1"/>
        </p:nvSpPr>
        <p:spPr>
          <a:xfrm>
            <a:off x="5122332" y="4431797"/>
            <a:ext cx="1837267" cy="990440"/>
          </a:xfrm>
          <a:prstGeom prst="rect">
            <a:avLst/>
          </a:prstGeom>
          <a:solidFill>
            <a:srgbClr val="D7D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 xmlns:a16="http://schemas.microsoft.com/office/drawing/2014/main" id="{1175F7B6-9C66-324F-8759-A5A6DD038AC3}"/>
              </a:ext>
            </a:extLst>
          </p:cNvPr>
          <p:cNvSpPr txBox="1"/>
          <p:nvPr userDrawn="1"/>
        </p:nvSpPr>
        <p:spPr>
          <a:xfrm>
            <a:off x="5122332" y="5556330"/>
            <a:ext cx="1837267" cy="523220"/>
          </a:xfrm>
          <a:prstGeom prst="rect">
            <a:avLst/>
          </a:prstGeom>
          <a:noFill/>
        </p:spPr>
        <p:txBody>
          <a:bodyPr wrap="square" lIns="0" tIns="0" rIns="0" bIns="0" rtlCol="0">
            <a:spAutoFit/>
          </a:bodyPr>
          <a:lstStyle/>
          <a:p>
            <a:r>
              <a:rPr lang="en-US" b="1" dirty="0" err="1">
                <a:latin typeface="Arial" panose="020B0604020202020204" pitchFamily="34" charset="0"/>
                <a:cs typeface="Arial" panose="020B0604020202020204" pitchFamily="34" charset="0"/>
              </a:rPr>
              <a:t>OfS</a:t>
            </a:r>
            <a:r>
              <a:rPr lang="en-US" b="1" dirty="0">
                <a:latin typeface="Arial" panose="020B0604020202020204" pitchFamily="34" charset="0"/>
                <a:cs typeface="Arial" panose="020B0604020202020204" pitchFamily="34" charset="0"/>
              </a:rPr>
              <a:t> Gray</a:t>
            </a:r>
          </a:p>
          <a:p>
            <a:r>
              <a:rPr lang="en-US" sz="1600" dirty="0">
                <a:latin typeface="Arial" panose="020B0604020202020204" pitchFamily="34" charset="0"/>
                <a:cs typeface="Arial" panose="020B0604020202020204" pitchFamily="34" charset="0"/>
              </a:rPr>
              <a:t>R:215 G:210 B:203</a:t>
            </a:r>
          </a:p>
        </p:txBody>
      </p:sp>
      <p:sp>
        <p:nvSpPr>
          <p:cNvPr id="16" name="Rectangle 15">
            <a:extLst>
              <a:ext uri="{FF2B5EF4-FFF2-40B4-BE49-F238E27FC236}">
                <a16:creationId xmlns="" xmlns:a16="http://schemas.microsoft.com/office/drawing/2014/main" id="{B27649C9-F1EC-DB41-AC92-D0D3E5995FE6}"/>
              </a:ext>
            </a:extLst>
          </p:cNvPr>
          <p:cNvSpPr/>
          <p:nvPr userDrawn="1"/>
        </p:nvSpPr>
        <p:spPr>
          <a:xfrm>
            <a:off x="7264398" y="4431797"/>
            <a:ext cx="1837267" cy="990440"/>
          </a:xfrm>
          <a:prstGeom prst="rect">
            <a:avLst/>
          </a:prstGeom>
          <a:solidFill>
            <a:srgbClr val="BE3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 xmlns:a16="http://schemas.microsoft.com/office/drawing/2014/main" id="{78E4EA6B-FC7C-604D-A327-9CEAB8FDFD3D}"/>
              </a:ext>
            </a:extLst>
          </p:cNvPr>
          <p:cNvSpPr txBox="1"/>
          <p:nvPr userDrawn="1"/>
        </p:nvSpPr>
        <p:spPr>
          <a:xfrm>
            <a:off x="7264398" y="5556330"/>
            <a:ext cx="1837267" cy="523220"/>
          </a:xfrm>
          <a:prstGeom prst="rect">
            <a:avLst/>
          </a:prstGeom>
          <a:noFill/>
        </p:spPr>
        <p:txBody>
          <a:bodyPr wrap="square" lIns="0" tIns="0" rIns="0" bIns="0" rtlCol="0">
            <a:spAutoFit/>
          </a:bodyPr>
          <a:lstStyle/>
          <a:p>
            <a:r>
              <a:rPr lang="en-US" b="1" dirty="0" err="1">
                <a:latin typeface="Arial" panose="020B0604020202020204" pitchFamily="34" charset="0"/>
                <a:cs typeface="Arial" panose="020B0604020202020204" pitchFamily="34" charset="0"/>
              </a:rPr>
              <a:t>OfS</a:t>
            </a:r>
            <a:r>
              <a:rPr lang="en-US" b="1" dirty="0">
                <a:latin typeface="Arial" panose="020B0604020202020204" pitchFamily="34" charset="0"/>
                <a:cs typeface="Arial" panose="020B0604020202020204" pitchFamily="34" charset="0"/>
              </a:rPr>
              <a:t> Green</a:t>
            </a:r>
          </a:p>
          <a:p>
            <a:r>
              <a:rPr lang="en-US" sz="1600" dirty="0">
                <a:latin typeface="Arial" panose="020B0604020202020204" pitchFamily="34" charset="0"/>
                <a:cs typeface="Arial" panose="020B0604020202020204" pitchFamily="34" charset="0"/>
              </a:rPr>
              <a:t>R:190 G:58 B:52</a:t>
            </a:r>
          </a:p>
        </p:txBody>
      </p:sp>
      <p:sp>
        <p:nvSpPr>
          <p:cNvPr id="18" name="Rectangle 17">
            <a:extLst>
              <a:ext uri="{FF2B5EF4-FFF2-40B4-BE49-F238E27FC236}">
                <a16:creationId xmlns="" xmlns:a16="http://schemas.microsoft.com/office/drawing/2014/main" id="{6395B4C0-9DDA-1048-B069-C5FD2D606D0B}"/>
              </a:ext>
            </a:extLst>
          </p:cNvPr>
          <p:cNvSpPr/>
          <p:nvPr userDrawn="1"/>
        </p:nvSpPr>
        <p:spPr>
          <a:xfrm>
            <a:off x="8585200" y="2361371"/>
            <a:ext cx="2633132" cy="923330"/>
          </a:xfrm>
          <a:prstGeom prst="rect">
            <a:avLst/>
          </a:prstGeom>
          <a:solidFill>
            <a:srgbClr val="002554"/>
          </a:solid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bg1"/>
                </a:solidFill>
                <a:effectLst/>
                <a:uLnTx/>
                <a:uFillTx/>
                <a:latin typeface="Arial" panose="020B0604020202020204"/>
              </a:rPr>
              <a:t>All text should be </a:t>
            </a:r>
            <a:br>
              <a:rPr kumimoji="0" lang="en-GB" sz="1800" b="1" i="0" u="none" strike="noStrike" kern="0" cap="none" spc="0" normalizeH="0" baseline="0" noProof="0" dirty="0">
                <a:ln>
                  <a:noFill/>
                </a:ln>
                <a:solidFill>
                  <a:schemeClr val="bg1"/>
                </a:solidFill>
                <a:effectLst/>
                <a:uLnTx/>
                <a:uFillTx/>
                <a:latin typeface="Arial" panose="020B0604020202020204"/>
              </a:rPr>
            </a:br>
            <a:r>
              <a:rPr kumimoji="0" lang="en-GB" sz="1800" b="1" i="0" u="none" strike="noStrike" kern="0" cap="none" spc="0" normalizeH="0" baseline="0" noProof="0" dirty="0" err="1">
                <a:ln>
                  <a:noFill/>
                </a:ln>
                <a:solidFill>
                  <a:schemeClr val="bg1"/>
                </a:solidFill>
                <a:effectLst/>
                <a:uLnTx/>
                <a:uFillTx/>
                <a:latin typeface="Arial" panose="020B0604020202020204"/>
              </a:rPr>
              <a:t>OfS</a:t>
            </a:r>
            <a:r>
              <a:rPr kumimoji="0" lang="en-GB" sz="1800" b="1" i="0" u="none" strike="noStrike" kern="0" cap="none" spc="0" normalizeH="0" baseline="0" noProof="0" dirty="0">
                <a:ln>
                  <a:noFill/>
                </a:ln>
                <a:solidFill>
                  <a:schemeClr val="bg1"/>
                </a:solidFill>
                <a:effectLst/>
                <a:uLnTx/>
                <a:uFillTx/>
                <a:latin typeface="Arial" panose="020B0604020202020204"/>
              </a:rPr>
              <a:t> blue or white </a:t>
            </a:r>
            <a:br>
              <a:rPr kumimoji="0" lang="en-GB" sz="1800" b="1" i="0" u="none" strike="noStrike" kern="0" cap="none" spc="0" normalizeH="0" baseline="0" noProof="0" dirty="0">
                <a:ln>
                  <a:noFill/>
                </a:ln>
                <a:solidFill>
                  <a:schemeClr val="bg1"/>
                </a:solidFill>
                <a:effectLst/>
                <a:uLnTx/>
                <a:uFillTx/>
                <a:latin typeface="Arial" panose="020B0604020202020204"/>
              </a:rPr>
            </a:br>
            <a:r>
              <a:rPr kumimoji="0" lang="en-GB" sz="1800" b="1" i="0" u="none" strike="noStrike" kern="0" cap="none" spc="0" normalizeH="0" baseline="0" noProof="0" dirty="0">
                <a:ln>
                  <a:noFill/>
                </a:ln>
                <a:solidFill>
                  <a:schemeClr val="bg1"/>
                </a:solidFill>
                <a:effectLst/>
                <a:uLnTx/>
                <a:uFillTx/>
                <a:latin typeface="Arial" panose="020B0604020202020204"/>
              </a:rPr>
              <a:t>out of </a:t>
            </a:r>
            <a:r>
              <a:rPr kumimoji="0" lang="en-GB" sz="1800" b="1" i="0" u="none" strike="noStrike" kern="0" cap="none" spc="0" normalizeH="0" baseline="0" noProof="0" dirty="0" err="1">
                <a:ln>
                  <a:noFill/>
                </a:ln>
                <a:solidFill>
                  <a:schemeClr val="bg1"/>
                </a:solidFill>
                <a:effectLst/>
                <a:uLnTx/>
                <a:uFillTx/>
                <a:latin typeface="Arial" panose="020B0604020202020204"/>
              </a:rPr>
              <a:t>OfS</a:t>
            </a:r>
            <a:r>
              <a:rPr kumimoji="0" lang="en-GB" sz="1800" b="1" i="0" u="none" strike="noStrike" kern="0" cap="none" spc="0" normalizeH="0" baseline="0" noProof="0" dirty="0">
                <a:ln>
                  <a:noFill/>
                </a:ln>
                <a:solidFill>
                  <a:schemeClr val="bg1"/>
                </a:solidFill>
                <a:effectLst/>
                <a:uLnTx/>
                <a:uFillTx/>
                <a:latin typeface="Arial" panose="020B0604020202020204"/>
              </a:rPr>
              <a:t> blue</a:t>
            </a:r>
          </a:p>
        </p:txBody>
      </p:sp>
      <p:sp>
        <p:nvSpPr>
          <p:cNvPr id="19" name="TextBox 18">
            <a:extLst>
              <a:ext uri="{FF2B5EF4-FFF2-40B4-BE49-F238E27FC236}">
                <a16:creationId xmlns="" xmlns:a16="http://schemas.microsoft.com/office/drawing/2014/main" id="{F18FEA1A-D481-3B4F-9600-AB6534618CFA}"/>
              </a:ext>
            </a:extLst>
          </p:cNvPr>
          <p:cNvSpPr txBox="1"/>
          <p:nvPr userDrawn="1"/>
        </p:nvSpPr>
        <p:spPr>
          <a:xfrm>
            <a:off x="368231" y="7374687"/>
            <a:ext cx="11823769" cy="646331"/>
          </a:xfrm>
          <a:prstGeom prst="rect">
            <a:avLst/>
          </a:prstGeom>
          <a:solidFill>
            <a:srgbClr val="FF0000"/>
          </a:solidFill>
        </p:spPr>
        <p:txBody>
          <a:bodyPr wrap="square" rtlCol="0">
            <a:spAutoFit/>
          </a:bodyPr>
          <a:lstStyle/>
          <a:p>
            <a:pPr defTabSz="457200"/>
            <a:r>
              <a:rPr lang="en-GB" b="1" dirty="0">
                <a:solidFill>
                  <a:prstClr val="white"/>
                </a:solidFill>
                <a:latin typeface="Arial" panose="020B0604020202020204" pitchFamily="34" charset="0"/>
                <a:cs typeface="Arial" panose="020B0604020202020204" pitchFamily="34" charset="0"/>
              </a:rPr>
              <a:t>Please note Colours can be picked from this page for the PPT Template using the eye dropper in the colour menu to add to your colour library </a:t>
            </a:r>
          </a:p>
        </p:txBody>
      </p:sp>
    </p:spTree>
    <p:extLst>
      <p:ext uri="{BB962C8B-B14F-4D97-AF65-F5344CB8AC3E}">
        <p14:creationId xmlns:p14="http://schemas.microsoft.com/office/powerpoint/2010/main" val="3303602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8850" y="365126"/>
            <a:ext cx="10279063" cy="902958"/>
          </a:xfrm>
          <a:prstGeom prst="rect">
            <a:avLst/>
          </a:prstGeom>
        </p:spPr>
        <p:txBody>
          <a:bodyPr>
            <a:normAutofit/>
          </a:bodyPr>
          <a:lstStyle>
            <a:lvl1pPr>
              <a:defRPr sz="3600" b="1">
                <a:solidFill>
                  <a:schemeClr val="tx2"/>
                </a:solidFill>
              </a:defRPr>
            </a:lvl1pPr>
          </a:lstStyle>
          <a:p>
            <a:r>
              <a:rPr lang="en-US" dirty="0"/>
              <a:t>Click to edit Heading 1</a:t>
            </a:r>
          </a:p>
        </p:txBody>
      </p:sp>
      <p:sp>
        <p:nvSpPr>
          <p:cNvPr id="3" name="Content Placeholder 2"/>
          <p:cNvSpPr>
            <a:spLocks noGrp="1"/>
          </p:cNvSpPr>
          <p:nvPr>
            <p:ph idx="1"/>
          </p:nvPr>
        </p:nvSpPr>
        <p:spPr>
          <a:xfrm>
            <a:off x="958851" y="2113472"/>
            <a:ext cx="10273149" cy="4028536"/>
          </a:xfrm>
          <a:prstGeom prst="rect">
            <a:avLst/>
          </a:prstGeom>
        </p:spPr>
        <p:txBody>
          <a:bodyPr>
            <a:normAutofit/>
          </a:bodyPr>
          <a:lstStyle>
            <a:lvl1pPr marL="0" indent="0">
              <a:lnSpc>
                <a:spcPct val="100000"/>
              </a:lnSpc>
              <a:spcBef>
                <a:spcPts val="1200"/>
              </a:spcBef>
              <a:buNone/>
              <a:defRPr sz="2400">
                <a:solidFill>
                  <a:schemeClr val="tx2"/>
                </a:solidFill>
              </a:defRPr>
            </a:lvl1pPr>
            <a:lvl2pPr marL="0" indent="-180000">
              <a:lnSpc>
                <a:spcPct val="100000"/>
              </a:lnSpc>
              <a:spcBef>
                <a:spcPts val="1200"/>
              </a:spcBef>
              <a:defRPr sz="2400">
                <a:solidFill>
                  <a:schemeClr val="tx2"/>
                </a:solidFill>
              </a:defRPr>
            </a:lvl2pPr>
            <a:lvl3pPr marL="0" indent="-180000">
              <a:lnSpc>
                <a:spcPct val="100000"/>
              </a:lnSpc>
              <a:spcBef>
                <a:spcPts val="1200"/>
              </a:spcBef>
              <a:buFont typeface="+mj-lt"/>
              <a:buAutoNum type="arabicPeriod"/>
              <a:defRPr sz="24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838200" y="6356350"/>
            <a:ext cx="7315200" cy="365125"/>
          </a:xfrm>
          <a:prstGeom prst="rect">
            <a:avLst/>
          </a:prstGeom>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 xmlns:a16="http://schemas.microsoft.com/office/drawing/2014/main" id="{C0F37E6F-50D6-4374-AC7A-B619D1FD1F47}"/>
              </a:ext>
            </a:extLst>
          </p:cNvPr>
          <p:cNvSpPr>
            <a:spLocks noGrp="1"/>
          </p:cNvSpPr>
          <p:nvPr>
            <p:ph type="body" sz="quarter" idx="13" hasCustomPrompt="1"/>
          </p:nvPr>
        </p:nvSpPr>
        <p:spPr>
          <a:xfrm>
            <a:off x="958851" y="1276562"/>
            <a:ext cx="10278533" cy="498475"/>
          </a:xfrm>
          <a:prstGeom prst="rect">
            <a:avLst/>
          </a:prstGeo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Tree>
    <p:extLst>
      <p:ext uri="{BB962C8B-B14F-4D97-AF65-F5344CB8AC3E}">
        <p14:creationId xmlns:p14="http://schemas.microsoft.com/office/powerpoint/2010/main" val="519366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7751433" cy="2852737"/>
          </a:xfrm>
          <a:prstGeom prst="rect">
            <a:avLst/>
          </a:prstGeom>
        </p:spPr>
        <p:txBody>
          <a:bodyPr anchor="b"/>
          <a:lstStyle>
            <a:lvl1pPr>
              <a:defRPr sz="4800" b="1">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7751433" cy="1500187"/>
          </a:xfrm>
          <a:prstGeom prst="rect">
            <a:avLst/>
          </a:prstGeom>
        </p:spPr>
        <p:txBody>
          <a:bodyPr>
            <a:normAutofit/>
          </a:bodyPr>
          <a:lstStyle>
            <a:lvl1pPr marL="0" indent="0">
              <a:buNone/>
              <a:defRPr sz="4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838200" y="6356350"/>
            <a:ext cx="7315200" cy="365125"/>
          </a:xfrm>
          <a:prstGeom prst="rect">
            <a:avLst/>
          </a:prstGeom>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188770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One">
    <p:spTree>
      <p:nvGrpSpPr>
        <p:cNvPr id="1" name=""/>
        <p:cNvGrpSpPr/>
        <p:nvPr/>
      </p:nvGrpSpPr>
      <p:grpSpPr>
        <a:xfrm>
          <a:off x="0" y="0"/>
          <a:ext cx="0" cy="0"/>
          <a:chOff x="0" y="0"/>
          <a:chExt cx="0" cy="0"/>
        </a:xfrm>
      </p:grpSpPr>
      <p:sp>
        <p:nvSpPr>
          <p:cNvPr id="10" name="Title 15">
            <a:extLst>
              <a:ext uri="{FF2B5EF4-FFF2-40B4-BE49-F238E27FC236}">
                <a16:creationId xmlns="" xmlns:a16="http://schemas.microsoft.com/office/drawing/2014/main" id="{CE0067C7-0BA9-3143-90C9-65FA6F6FB38B}"/>
              </a:ext>
            </a:extLst>
          </p:cNvPr>
          <p:cNvSpPr>
            <a:spLocks noGrp="1"/>
          </p:cNvSpPr>
          <p:nvPr>
            <p:ph type="title" hasCustomPrompt="1"/>
          </p:nvPr>
        </p:nvSpPr>
        <p:spPr>
          <a:xfrm>
            <a:off x="792000" y="2599200"/>
            <a:ext cx="5652944" cy="697948"/>
          </a:xfrm>
          <a:prstGeom prst="rect">
            <a:avLst/>
          </a:prstGeom>
        </p:spPr>
        <p:txBody>
          <a:bodyPr wrap="square" lIns="0" tIns="0" rIns="0" bIns="0">
            <a:spAutoFit/>
          </a:bodyPr>
          <a:lstStyle>
            <a:lvl1pPr>
              <a:lnSpc>
                <a:spcPts val="5760"/>
              </a:lnSpc>
              <a:defRPr sz="4800" b="1">
                <a:solidFill>
                  <a:srgbClr val="002554"/>
                </a:solidFill>
                <a:latin typeface="Arial" panose="020B0604020202020204" pitchFamily="34" charset="0"/>
                <a:cs typeface="Arial" panose="020B0604020202020204" pitchFamily="34" charset="0"/>
              </a:defRPr>
            </a:lvl1pPr>
          </a:lstStyle>
          <a:p>
            <a:r>
              <a:rPr lang="en-US" dirty="0"/>
              <a:t>Divider one title</a:t>
            </a:r>
          </a:p>
        </p:txBody>
      </p:sp>
      <p:pic>
        <p:nvPicPr>
          <p:cNvPr id="17" name="Picture 16">
            <a:extLst>
              <a:ext uri="{FF2B5EF4-FFF2-40B4-BE49-F238E27FC236}">
                <a16:creationId xmlns="" xmlns:a16="http://schemas.microsoft.com/office/drawing/2014/main" id="{F4FC8898-E529-B549-ADE5-9521559BD1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207" t="12895" r="10076"/>
          <a:stretch/>
        </p:blipFill>
        <p:spPr>
          <a:xfrm>
            <a:off x="7903233" y="-69452"/>
            <a:ext cx="4356231" cy="6412379"/>
          </a:xfrm>
          <a:prstGeom prst="rect">
            <a:avLst/>
          </a:prstGeom>
        </p:spPr>
      </p:pic>
      <p:sp>
        <p:nvSpPr>
          <p:cNvPr id="18" name="Text Placeholder 21">
            <a:extLst>
              <a:ext uri="{FF2B5EF4-FFF2-40B4-BE49-F238E27FC236}">
                <a16:creationId xmlns="" xmlns:a16="http://schemas.microsoft.com/office/drawing/2014/main" id="{C9BF94A2-6FB8-F947-AB20-43E5DA02C878}"/>
              </a:ext>
            </a:extLst>
          </p:cNvPr>
          <p:cNvSpPr>
            <a:spLocks noGrp="1"/>
          </p:cNvSpPr>
          <p:nvPr>
            <p:ph type="body" sz="quarter" idx="10" hasCustomPrompt="1"/>
          </p:nvPr>
        </p:nvSpPr>
        <p:spPr>
          <a:xfrm>
            <a:off x="792000" y="3513600"/>
            <a:ext cx="5983287" cy="487313"/>
          </a:xfrm>
          <a:prstGeom prst="rect">
            <a:avLst/>
          </a:prstGeom>
        </p:spPr>
        <p:txBody>
          <a:bodyPr lIns="0" tIns="0" rIns="0" bIns="0">
            <a:spAutoFit/>
          </a:bodyPr>
          <a:lstStyle>
            <a:lvl1pPr marL="0" indent="0">
              <a:lnSpc>
                <a:spcPts val="3840"/>
              </a:lnSpc>
              <a:buNone/>
              <a:defRPr sz="3200" b="0">
                <a:solidFill>
                  <a:srgbClr val="002554"/>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Additional text if required</a:t>
            </a:r>
          </a:p>
        </p:txBody>
      </p:sp>
    </p:spTree>
    <p:extLst>
      <p:ext uri="{BB962C8B-B14F-4D97-AF65-F5344CB8AC3E}">
        <p14:creationId xmlns:p14="http://schemas.microsoft.com/office/powerpoint/2010/main" val="3248251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8850" y="365125"/>
            <a:ext cx="10279063" cy="911437"/>
          </a:xfrm>
          <a:prstGeom prst="rect">
            <a:avLst/>
          </a:prstGeom>
        </p:spPr>
        <p:txBody>
          <a:bodyPr>
            <a:normAutofit/>
          </a:bodyPr>
          <a:lstStyle>
            <a:lvl1pPr>
              <a:defRPr sz="3600" b="1">
                <a:solidFill>
                  <a:schemeClr val="tx2"/>
                </a:solidFill>
              </a:defRPr>
            </a:lvl1pPr>
          </a:lstStyle>
          <a:p>
            <a:r>
              <a:rPr lang="en-US" dirty="0"/>
              <a:t>Click to edit Heading 1</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a:prstGeom prst="rect">
            <a:avLst/>
          </a:prstGeo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
        <p:nvSpPr>
          <p:cNvPr id="7" name="Text Placeholder 6">
            <a:extLst>
              <a:ext uri="{FF2B5EF4-FFF2-40B4-BE49-F238E27FC236}">
                <a16:creationId xmlns:a16="http://schemas.microsoft.com/office/drawing/2014/main" xmlns="" id="{1F3F8DF5-4DAF-46EB-9F8C-91B16C3DB2CF}"/>
              </a:ext>
            </a:extLst>
          </p:cNvPr>
          <p:cNvSpPr>
            <a:spLocks noGrp="1"/>
          </p:cNvSpPr>
          <p:nvPr>
            <p:ph type="body" sz="quarter" idx="14"/>
          </p:nvPr>
        </p:nvSpPr>
        <p:spPr>
          <a:xfrm>
            <a:off x="6186866" y="2113472"/>
            <a:ext cx="5045135" cy="4028536"/>
          </a:xfrm>
          <a:prstGeom prst="rect">
            <a:avLst/>
          </a:prstGeom>
        </p:spPr>
        <p:txBody>
          <a:bodyPr>
            <a:normAutofit/>
          </a:bodyPr>
          <a:lstStyle>
            <a:lvl1pPr marL="0" indent="0">
              <a:lnSpc>
                <a:spcPct val="100000"/>
              </a:lnSpc>
              <a:spcBef>
                <a:spcPts val="1200"/>
              </a:spcBef>
              <a:buNone/>
              <a:defRPr sz="2400">
                <a:solidFill>
                  <a:schemeClr val="tx2"/>
                </a:solidFill>
              </a:defRPr>
            </a:lvl1pPr>
            <a:lvl2pPr marL="0" indent="-180000">
              <a:lnSpc>
                <a:spcPct val="100000"/>
              </a:lnSpc>
              <a:spcBef>
                <a:spcPts val="1200"/>
              </a:spcBef>
              <a:defRPr sz="2400">
                <a:solidFill>
                  <a:schemeClr val="tx2"/>
                </a:solidFill>
              </a:defRPr>
            </a:lvl2pPr>
            <a:lvl3pPr marL="0" indent="-180000">
              <a:lnSpc>
                <a:spcPct val="100000"/>
              </a:lnSpc>
              <a:spcBef>
                <a:spcPts val="1200"/>
              </a:spcBef>
              <a:buFont typeface="+mj-lt"/>
              <a:buAutoNum type="arabicPeriod"/>
              <a:defRPr sz="24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0" name="Picture Placeholder 9">
            <a:extLst>
              <a:ext uri="{FF2B5EF4-FFF2-40B4-BE49-F238E27FC236}">
                <a16:creationId xmlns:a16="http://schemas.microsoft.com/office/drawing/2014/main" xmlns="" id="{38F6DCA7-0BBC-467B-940D-7F26266CCA24}"/>
              </a:ext>
            </a:extLst>
          </p:cNvPr>
          <p:cNvSpPr>
            <a:spLocks noGrp="1"/>
          </p:cNvSpPr>
          <p:nvPr>
            <p:ph type="pic" sz="quarter" idx="15"/>
          </p:nvPr>
        </p:nvSpPr>
        <p:spPr>
          <a:xfrm>
            <a:off x="958851" y="2113608"/>
            <a:ext cx="5045133" cy="4028400"/>
          </a:xfrm>
          <a:prstGeom prst="rect">
            <a:avLst/>
          </a:prstGeom>
        </p:spPr>
        <p:txBody>
          <a:bodyPr/>
          <a:lstStyle>
            <a:lvl1pPr marL="0" indent="0">
              <a:buNone/>
              <a:defRPr/>
            </a:lvl1pPr>
          </a:lstStyle>
          <a:p>
            <a:r>
              <a:rPr lang="en-US" smtClean="0"/>
              <a:t>Click icon to add picture</a:t>
            </a:r>
            <a:endParaRPr lang="en-GB" dirty="0"/>
          </a:p>
        </p:txBody>
      </p:sp>
    </p:spTree>
    <p:extLst>
      <p:ext uri="{BB962C8B-B14F-4D97-AF65-F5344CB8AC3E}">
        <p14:creationId xmlns:p14="http://schemas.microsoft.com/office/powerpoint/2010/main" val="15659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2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0356" y="365125"/>
            <a:ext cx="10267557" cy="911437"/>
          </a:xfrm>
          <a:prstGeom prst="rect">
            <a:avLst/>
          </a:prstGeom>
        </p:spPr>
        <p:txBody>
          <a:bodyPr>
            <a:normAutofit/>
          </a:bodyPr>
          <a:lstStyle>
            <a:lvl1pPr>
              <a:defRPr sz="3600" b="1">
                <a:solidFill>
                  <a:schemeClr val="tx2"/>
                </a:solidFill>
              </a:defRPr>
            </a:lvl1pPr>
          </a:lstStyle>
          <a:p>
            <a:r>
              <a:rPr lang="en-US" dirty="0"/>
              <a:t>Click to edit Heading 1</a:t>
            </a:r>
          </a:p>
        </p:txBody>
      </p:sp>
      <p:sp>
        <p:nvSpPr>
          <p:cNvPr id="5" name="Footer Placeholder 4"/>
          <p:cNvSpPr>
            <a:spLocks noGrp="1"/>
          </p:cNvSpPr>
          <p:nvPr>
            <p:ph type="ftr" sz="quarter" idx="11"/>
          </p:nvPr>
        </p:nvSpPr>
        <p:spPr>
          <a:xfrm>
            <a:off x="838200" y="6356350"/>
            <a:ext cx="7315200" cy="365125"/>
          </a:xfrm>
          <a:prstGeom prst="rect">
            <a:avLst/>
          </a:prstGeom>
        </p:spPr>
        <p:txBody>
          <a:bodyPr/>
          <a:lstStyle/>
          <a:p>
            <a:r>
              <a:rPr lang="en-GB"/>
              <a:t>Running footer</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3F0B5DE-D8A4-4DD9-9E9F-21185395E411}" type="slidenum">
              <a:rPr lang="en-GB" smtClean="0"/>
              <a:t>‹#›</a:t>
            </a:fld>
            <a:endParaRPr lang="en-GB"/>
          </a:p>
        </p:txBody>
      </p:sp>
      <p:sp>
        <p:nvSpPr>
          <p:cNvPr id="8" name="Text Placeholder 7">
            <a:extLst>
              <a:ext uri="{FF2B5EF4-FFF2-40B4-BE49-F238E27FC236}">
                <a16:creationId xmlns="" xmlns:a16="http://schemas.microsoft.com/office/drawing/2014/main" id="{C0F37E6F-50D6-4374-AC7A-B619D1FD1F47}"/>
              </a:ext>
            </a:extLst>
          </p:cNvPr>
          <p:cNvSpPr>
            <a:spLocks noGrp="1"/>
          </p:cNvSpPr>
          <p:nvPr>
            <p:ph type="body" sz="quarter" idx="13" hasCustomPrompt="1"/>
          </p:nvPr>
        </p:nvSpPr>
        <p:spPr>
          <a:xfrm>
            <a:off x="958851" y="1276562"/>
            <a:ext cx="10278533" cy="498475"/>
          </a:xfrm>
          <a:prstGeom prst="rect">
            <a:avLst/>
          </a:prstGeo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
        <p:nvSpPr>
          <p:cNvPr id="7" name="Text Placeholder 6">
            <a:extLst>
              <a:ext uri="{FF2B5EF4-FFF2-40B4-BE49-F238E27FC236}">
                <a16:creationId xmlns="" xmlns:a16="http://schemas.microsoft.com/office/drawing/2014/main" id="{1F3F8DF5-4DAF-46EB-9F8C-91B16C3DB2CF}"/>
              </a:ext>
            </a:extLst>
          </p:cNvPr>
          <p:cNvSpPr>
            <a:spLocks noGrp="1"/>
          </p:cNvSpPr>
          <p:nvPr>
            <p:ph type="body" sz="quarter" idx="14"/>
          </p:nvPr>
        </p:nvSpPr>
        <p:spPr>
          <a:xfrm>
            <a:off x="970357" y="2113472"/>
            <a:ext cx="6609388" cy="4028536"/>
          </a:xfrm>
          <a:prstGeom prst="rect">
            <a:avLst/>
          </a:prstGeom>
        </p:spPr>
        <p:txBody>
          <a:bodyPr>
            <a:normAutofit/>
          </a:bodyPr>
          <a:lstStyle>
            <a:lvl1pPr marL="0" indent="0">
              <a:lnSpc>
                <a:spcPct val="100000"/>
              </a:lnSpc>
              <a:spcBef>
                <a:spcPts val="1200"/>
              </a:spcBef>
              <a:buNone/>
              <a:defRPr sz="2400">
                <a:solidFill>
                  <a:schemeClr val="tx2"/>
                </a:solidFill>
              </a:defRPr>
            </a:lvl1pPr>
            <a:lvl2pPr marL="0" indent="-180000">
              <a:lnSpc>
                <a:spcPct val="100000"/>
              </a:lnSpc>
              <a:spcBef>
                <a:spcPts val="1200"/>
              </a:spcBef>
              <a:defRPr sz="2400">
                <a:solidFill>
                  <a:schemeClr val="tx2"/>
                </a:solidFill>
              </a:defRPr>
            </a:lvl2pPr>
            <a:lvl3pPr marL="0" indent="-180000">
              <a:lnSpc>
                <a:spcPct val="100000"/>
              </a:lnSpc>
              <a:spcBef>
                <a:spcPts val="1200"/>
              </a:spcBef>
              <a:buFont typeface="+mj-lt"/>
              <a:buAutoNum type="arabicPeriod"/>
              <a:defRPr sz="24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Picture Placeholder 3">
            <a:extLst>
              <a:ext uri="{FF2B5EF4-FFF2-40B4-BE49-F238E27FC236}">
                <a16:creationId xmlns="" xmlns:a16="http://schemas.microsoft.com/office/drawing/2014/main" id="{C4C8B570-C565-4B81-B30C-D14AD4748944}"/>
              </a:ext>
            </a:extLst>
          </p:cNvPr>
          <p:cNvSpPr>
            <a:spLocks noGrp="1"/>
          </p:cNvSpPr>
          <p:nvPr>
            <p:ph type="pic" sz="quarter" idx="15"/>
          </p:nvPr>
        </p:nvSpPr>
        <p:spPr>
          <a:xfrm>
            <a:off x="7709945" y="2113472"/>
            <a:ext cx="3523200" cy="1980000"/>
          </a:xfrm>
          <a:prstGeom prst="rect">
            <a:avLst/>
          </a:prstGeom>
        </p:spPr>
        <p:txBody>
          <a:bodyPr/>
          <a:lstStyle>
            <a:lvl1pPr marL="0" indent="0">
              <a:buNone/>
              <a:defRPr/>
            </a:lvl1pPr>
          </a:lstStyle>
          <a:p>
            <a:r>
              <a:rPr lang="en-US" smtClean="0"/>
              <a:t>Click icon to add picture</a:t>
            </a:r>
            <a:endParaRPr lang="en-GB" dirty="0"/>
          </a:p>
        </p:txBody>
      </p:sp>
      <p:sp>
        <p:nvSpPr>
          <p:cNvPr id="14" name="Picture Placeholder 13">
            <a:extLst>
              <a:ext uri="{FF2B5EF4-FFF2-40B4-BE49-F238E27FC236}">
                <a16:creationId xmlns="" xmlns:a16="http://schemas.microsoft.com/office/drawing/2014/main" id="{C9C28EA7-58DB-4159-ADA5-06AB4CDC200E}"/>
              </a:ext>
            </a:extLst>
          </p:cNvPr>
          <p:cNvSpPr>
            <a:spLocks noGrp="1"/>
          </p:cNvSpPr>
          <p:nvPr>
            <p:ph type="pic" sz="quarter" idx="16"/>
          </p:nvPr>
        </p:nvSpPr>
        <p:spPr>
          <a:xfrm>
            <a:off x="7708800" y="4157963"/>
            <a:ext cx="3523200" cy="1980000"/>
          </a:xfrm>
          <a:prstGeom prst="rect">
            <a:avLst/>
          </a:prstGeom>
        </p:spPr>
        <p:txBody>
          <a:bodyPr/>
          <a:lstStyle>
            <a:lvl1pPr marL="0" indent="0">
              <a:buNone/>
              <a:defRPr/>
            </a:lvl1pPr>
          </a:lstStyle>
          <a:p>
            <a:r>
              <a:rPr lang="en-US" smtClean="0"/>
              <a:t>Click icon to add picture</a:t>
            </a:r>
            <a:endParaRPr lang="en-GB" dirty="0"/>
          </a:p>
        </p:txBody>
      </p:sp>
    </p:spTree>
    <p:extLst>
      <p:ext uri="{BB962C8B-B14F-4D97-AF65-F5344CB8AC3E}">
        <p14:creationId xmlns:p14="http://schemas.microsoft.com/office/powerpoint/2010/main" val="194717702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B46EEA-AA7D-4183-94DA-DA3A4EAF93CB}"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BF445F-CF89-4C7A-A111-08639A70E91A}" type="slidenum">
              <a:rPr lang="en-GB" smtClean="0"/>
              <a:t>‹#›</a:t>
            </a:fld>
            <a:endParaRPr lang="en-GB"/>
          </a:p>
        </p:txBody>
      </p:sp>
    </p:spTree>
    <p:extLst>
      <p:ext uri="{BB962C8B-B14F-4D97-AF65-F5344CB8AC3E}">
        <p14:creationId xmlns:p14="http://schemas.microsoft.com/office/powerpoint/2010/main" val="301611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Two">
    <p:spTree>
      <p:nvGrpSpPr>
        <p:cNvPr id="1" name=""/>
        <p:cNvGrpSpPr/>
        <p:nvPr/>
      </p:nvGrpSpPr>
      <p:grpSpPr>
        <a:xfrm>
          <a:off x="0" y="0"/>
          <a:ext cx="0" cy="0"/>
          <a:chOff x="0" y="0"/>
          <a:chExt cx="0" cy="0"/>
        </a:xfrm>
      </p:grpSpPr>
      <p:sp>
        <p:nvSpPr>
          <p:cNvPr id="7" name="Freeform 6">
            <a:extLst>
              <a:ext uri="{FF2B5EF4-FFF2-40B4-BE49-F238E27FC236}">
                <a16:creationId xmlns="" xmlns:a16="http://schemas.microsoft.com/office/drawing/2014/main" id="{BA391C53-8649-B24E-8C59-8BEF8B2ABDB4}"/>
              </a:ext>
            </a:extLst>
          </p:cNvPr>
          <p:cNvSpPr/>
          <p:nvPr userDrawn="1"/>
        </p:nvSpPr>
        <p:spPr>
          <a:xfrm>
            <a:off x="-34724" y="-81023"/>
            <a:ext cx="12269165" cy="6979534"/>
          </a:xfrm>
          <a:custGeom>
            <a:avLst/>
            <a:gdLst>
              <a:gd name="connsiteX0" fmla="*/ 6447099 w 12269165"/>
              <a:gd name="connsiteY0" fmla="*/ 1562582 h 6979534"/>
              <a:gd name="connsiteX1" fmla="*/ 0 w 12269165"/>
              <a:gd name="connsiteY1" fmla="*/ 0 h 6979534"/>
              <a:gd name="connsiteX2" fmla="*/ 0 w 12269165"/>
              <a:gd name="connsiteY2" fmla="*/ 6979534 h 6979534"/>
              <a:gd name="connsiteX3" fmla="*/ 12269165 w 12269165"/>
              <a:gd name="connsiteY3" fmla="*/ 6979534 h 6979534"/>
              <a:gd name="connsiteX4" fmla="*/ 12269165 w 12269165"/>
              <a:gd name="connsiteY4" fmla="*/ 6342927 h 6979534"/>
              <a:gd name="connsiteX5" fmla="*/ 6447099 w 12269165"/>
              <a:gd name="connsiteY5" fmla="*/ 1562582 h 697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69165" h="6979534">
                <a:moveTo>
                  <a:pt x="6447099" y="1562582"/>
                </a:moveTo>
                <a:lnTo>
                  <a:pt x="0" y="0"/>
                </a:lnTo>
                <a:lnTo>
                  <a:pt x="0" y="6979534"/>
                </a:lnTo>
                <a:lnTo>
                  <a:pt x="12269165" y="6979534"/>
                </a:lnTo>
                <a:lnTo>
                  <a:pt x="12269165" y="6342927"/>
                </a:lnTo>
                <a:lnTo>
                  <a:pt x="6447099" y="1562582"/>
                </a:lnTo>
                <a:close/>
              </a:path>
            </a:pathLst>
          </a:custGeom>
          <a:solidFill>
            <a:srgbClr val="002554"/>
          </a:solidFill>
          <a:ln w="12700" cap="flat" cmpd="sng" algn="ctr">
            <a:solidFill>
              <a:srgbClr val="00255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8" name="Picture 7">
            <a:extLst>
              <a:ext uri="{FF2B5EF4-FFF2-40B4-BE49-F238E27FC236}">
                <a16:creationId xmlns="" xmlns:a16="http://schemas.microsoft.com/office/drawing/2014/main" id="{A2BA7F42-B058-4F45-849F-9176CD13EB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8743" y="466523"/>
            <a:ext cx="3079722" cy="1185335"/>
          </a:xfrm>
          <a:prstGeom prst="rect">
            <a:avLst/>
          </a:prstGeom>
        </p:spPr>
      </p:pic>
      <p:sp>
        <p:nvSpPr>
          <p:cNvPr id="9" name="Title 15">
            <a:extLst>
              <a:ext uri="{FF2B5EF4-FFF2-40B4-BE49-F238E27FC236}">
                <a16:creationId xmlns="" xmlns:a16="http://schemas.microsoft.com/office/drawing/2014/main" id="{574D03C9-3A90-1945-B49A-00FF13D316E8}"/>
              </a:ext>
            </a:extLst>
          </p:cNvPr>
          <p:cNvSpPr>
            <a:spLocks noGrp="1"/>
          </p:cNvSpPr>
          <p:nvPr>
            <p:ph type="title" hasCustomPrompt="1"/>
          </p:nvPr>
        </p:nvSpPr>
        <p:spPr>
          <a:xfrm>
            <a:off x="792000" y="2599200"/>
            <a:ext cx="5652944" cy="697948"/>
          </a:xfrm>
          <a:prstGeom prst="rect">
            <a:avLst/>
          </a:prstGeom>
        </p:spPr>
        <p:txBody>
          <a:bodyPr wrap="square" lIns="0" tIns="0" rIns="0" bIns="0">
            <a:spAutoFit/>
          </a:bodyPr>
          <a:lstStyle>
            <a:lvl1pPr>
              <a:lnSpc>
                <a:spcPts val="5760"/>
              </a:lnSpc>
              <a:defRPr sz="4800" b="1">
                <a:solidFill>
                  <a:schemeClr val="bg1"/>
                </a:solidFill>
                <a:latin typeface="Arial" panose="020B0604020202020204" pitchFamily="34" charset="0"/>
                <a:cs typeface="Arial" panose="020B0604020202020204" pitchFamily="34" charset="0"/>
              </a:defRPr>
            </a:lvl1pPr>
          </a:lstStyle>
          <a:p>
            <a:r>
              <a:rPr lang="en-US" dirty="0"/>
              <a:t>Divider two title</a:t>
            </a:r>
          </a:p>
        </p:txBody>
      </p:sp>
      <p:sp>
        <p:nvSpPr>
          <p:cNvPr id="10" name="Text Placeholder 21">
            <a:extLst>
              <a:ext uri="{FF2B5EF4-FFF2-40B4-BE49-F238E27FC236}">
                <a16:creationId xmlns="" xmlns:a16="http://schemas.microsoft.com/office/drawing/2014/main" id="{A09A3230-5C7D-CD4A-965C-F96A76571D3C}"/>
              </a:ext>
            </a:extLst>
          </p:cNvPr>
          <p:cNvSpPr>
            <a:spLocks noGrp="1"/>
          </p:cNvSpPr>
          <p:nvPr>
            <p:ph type="body" sz="quarter" idx="10" hasCustomPrompt="1"/>
          </p:nvPr>
        </p:nvSpPr>
        <p:spPr>
          <a:xfrm>
            <a:off x="792000" y="3513600"/>
            <a:ext cx="5983287" cy="487313"/>
          </a:xfrm>
          <a:prstGeom prst="rect">
            <a:avLst/>
          </a:prstGeom>
        </p:spPr>
        <p:txBody>
          <a:bodyPr lIns="0" tIns="0" rIns="0" bIns="0">
            <a:spAutoFit/>
          </a:bodyPr>
          <a:lstStyle>
            <a:lvl1pPr marL="0" indent="0">
              <a:lnSpc>
                <a:spcPts val="3840"/>
              </a:lnSpc>
              <a:buNone/>
              <a:defRPr sz="3200" b="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Additional text if required</a:t>
            </a:r>
          </a:p>
        </p:txBody>
      </p:sp>
    </p:spTree>
    <p:extLst>
      <p:ext uri="{BB962C8B-B14F-4D97-AF65-F5344CB8AC3E}">
        <p14:creationId xmlns:p14="http://schemas.microsoft.com/office/powerpoint/2010/main" val="196315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w to find out More">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5DDC2939-47AE-2F43-950C-744CFFC4FF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207" t="12895" r="10076"/>
          <a:stretch/>
        </p:blipFill>
        <p:spPr>
          <a:xfrm>
            <a:off x="7903233" y="-69452"/>
            <a:ext cx="4356231" cy="6412379"/>
          </a:xfrm>
          <a:prstGeom prst="rect">
            <a:avLst/>
          </a:prstGeom>
        </p:spPr>
      </p:pic>
      <p:sp>
        <p:nvSpPr>
          <p:cNvPr id="10" name="TextBox 9">
            <a:extLst>
              <a:ext uri="{FF2B5EF4-FFF2-40B4-BE49-F238E27FC236}">
                <a16:creationId xmlns="" xmlns:a16="http://schemas.microsoft.com/office/drawing/2014/main" id="{03B39F97-4CC2-AC4D-922F-B5A05CE93857}"/>
              </a:ext>
            </a:extLst>
          </p:cNvPr>
          <p:cNvSpPr txBox="1"/>
          <p:nvPr userDrawn="1"/>
        </p:nvSpPr>
        <p:spPr>
          <a:xfrm>
            <a:off x="803275" y="1219144"/>
            <a:ext cx="7695831" cy="641201"/>
          </a:xfrm>
          <a:prstGeom prst="rect">
            <a:avLst/>
          </a:prstGeom>
          <a:noFill/>
        </p:spPr>
        <p:txBody>
          <a:bodyPr wrap="square" lIns="0" tIns="0" rIns="0" bIns="0" rtlCol="0">
            <a:noAutofit/>
          </a:bodyPr>
          <a:lstStyle/>
          <a:p>
            <a:pPr>
              <a:lnSpc>
                <a:spcPts val="5000"/>
              </a:lnSpc>
              <a:spcAft>
                <a:spcPts val="1000"/>
              </a:spcAft>
            </a:pPr>
            <a:r>
              <a:rPr lang="en-GB" sz="4800" b="1" kern="0" dirty="0">
                <a:solidFill>
                  <a:srgbClr val="002554"/>
                </a:solidFill>
                <a:latin typeface="Arial" panose="020B0604020202020204"/>
              </a:rPr>
              <a:t>How to find out more</a:t>
            </a:r>
          </a:p>
        </p:txBody>
      </p:sp>
      <p:sp>
        <p:nvSpPr>
          <p:cNvPr id="13" name="Text Placeholder 12">
            <a:extLst>
              <a:ext uri="{FF2B5EF4-FFF2-40B4-BE49-F238E27FC236}">
                <a16:creationId xmlns="" xmlns:a16="http://schemas.microsoft.com/office/drawing/2014/main" id="{E38A8C05-652A-F94F-BBD5-B1C8E0187FC5}"/>
              </a:ext>
            </a:extLst>
          </p:cNvPr>
          <p:cNvSpPr>
            <a:spLocks noGrp="1"/>
          </p:cNvSpPr>
          <p:nvPr>
            <p:ph type="body" sz="quarter" idx="15" hasCustomPrompt="1"/>
          </p:nvPr>
        </p:nvSpPr>
        <p:spPr>
          <a:xfrm>
            <a:off x="1568831" y="2454911"/>
            <a:ext cx="6926262" cy="425758"/>
          </a:xfrm>
          <a:prstGeom prst="rect">
            <a:avLst/>
          </a:prstGeom>
        </p:spPr>
        <p:txBody>
          <a:bodyPr>
            <a:spAutoFit/>
          </a:bodyPr>
          <a:lstStyle>
            <a:lvl1pPr marL="0" indent="0">
              <a:lnSpc>
                <a:spcPts val="2640"/>
              </a:lnSpc>
              <a:buNone/>
              <a:defRPr sz="2200">
                <a:solidFill>
                  <a:srgbClr val="002554"/>
                </a:solidFill>
                <a:latin typeface="Arial" panose="020B0604020202020204" pitchFamily="34" charset="0"/>
                <a:cs typeface="Arial" panose="020B0604020202020204" pitchFamily="34" charset="0"/>
              </a:defRPr>
            </a:lvl1pPr>
          </a:lstStyle>
          <a:p>
            <a:pPr lvl="0"/>
            <a:r>
              <a:rPr lang="en-US" dirty="0" err="1"/>
              <a:t>name.surname@officeforstudents.org.uk</a:t>
            </a:r>
            <a:endParaRPr lang="en-US" dirty="0"/>
          </a:p>
        </p:txBody>
      </p:sp>
      <p:sp>
        <p:nvSpPr>
          <p:cNvPr id="14" name="TextBox 13">
            <a:extLst>
              <a:ext uri="{FF2B5EF4-FFF2-40B4-BE49-F238E27FC236}">
                <a16:creationId xmlns="" xmlns:a16="http://schemas.microsoft.com/office/drawing/2014/main" id="{C32A3FEF-2FDF-284B-9612-2BC58791A0FE}"/>
              </a:ext>
            </a:extLst>
          </p:cNvPr>
          <p:cNvSpPr txBox="1"/>
          <p:nvPr userDrawn="1"/>
        </p:nvSpPr>
        <p:spPr>
          <a:xfrm>
            <a:off x="803275" y="2552400"/>
            <a:ext cx="7589163" cy="3385542"/>
          </a:xfrm>
          <a:prstGeom prst="rect">
            <a:avLst/>
          </a:prstGeom>
          <a:noFill/>
        </p:spPr>
        <p:txBody>
          <a:bodyPr wrap="square" lIns="0" tIns="0" rIns="0" bIns="0" rtlCol="0">
            <a:spAutoFit/>
          </a:bodyPr>
          <a:lstStyle/>
          <a:p>
            <a:pPr>
              <a:lnSpc>
                <a:spcPts val="2200"/>
              </a:lnSpc>
              <a:spcBef>
                <a:spcPts val="0"/>
              </a:spcBef>
              <a:spcAft>
                <a:spcPts val="600"/>
              </a:spcAft>
            </a:pPr>
            <a:r>
              <a:rPr lang="fr-FR" sz="2200" b="1" dirty="0">
                <a:solidFill>
                  <a:srgbClr val="002554"/>
                </a:solidFill>
                <a:latin typeface="Arial" panose="020B0604020202020204" pitchFamily="34" charset="0"/>
                <a:cs typeface="Arial" panose="020B0604020202020204" pitchFamily="34" charset="0"/>
              </a:rPr>
              <a:t>Email </a:t>
            </a:r>
          </a:p>
          <a:p>
            <a:pPr>
              <a:lnSpc>
                <a:spcPts val="2200"/>
              </a:lnSpc>
              <a:spcBef>
                <a:spcPts val="0"/>
              </a:spcBef>
              <a:spcAft>
                <a:spcPts val="600"/>
              </a:spcAft>
            </a:pPr>
            <a:r>
              <a:rPr lang="fr-FR" sz="2200" b="1" dirty="0">
                <a:solidFill>
                  <a:srgbClr val="002554"/>
                </a:solidFill>
                <a:latin typeface="Arial" panose="020B0604020202020204" pitchFamily="34" charset="0"/>
                <a:cs typeface="Arial" panose="020B0604020202020204" pitchFamily="34" charset="0"/>
              </a:rPr>
              <a:t>Twitter</a:t>
            </a:r>
            <a:r>
              <a:rPr lang="fr-FR" sz="2200" dirty="0">
                <a:solidFill>
                  <a:srgbClr val="002554"/>
                </a:solidFill>
                <a:latin typeface="Arial" panose="020B0604020202020204" pitchFamily="34" charset="0"/>
                <a:cs typeface="Arial" panose="020B0604020202020204" pitchFamily="34" charset="0"/>
              </a:rPr>
              <a:t> </a:t>
            </a:r>
            <a:r>
              <a:rPr lang="fr-FR" sz="2200" b="0" dirty="0">
                <a:solidFill>
                  <a:srgbClr val="002554"/>
                </a:solidFill>
                <a:latin typeface="Arial" panose="020B0604020202020204" pitchFamily="34" charset="0"/>
                <a:cs typeface="Arial" panose="020B0604020202020204" pitchFamily="34" charset="0"/>
              </a:rPr>
              <a:t>@</a:t>
            </a:r>
            <a:r>
              <a:rPr lang="fr-FR" sz="2200" b="0" dirty="0" err="1">
                <a:solidFill>
                  <a:srgbClr val="002554"/>
                </a:solidFill>
                <a:latin typeface="Arial" panose="020B0604020202020204" pitchFamily="34" charset="0"/>
                <a:cs typeface="Arial" panose="020B0604020202020204" pitchFamily="34" charset="0"/>
              </a:rPr>
              <a:t>officestudents</a:t>
            </a:r>
            <a:endParaRPr lang="fr-FR" sz="2200" b="0" dirty="0">
              <a:solidFill>
                <a:srgbClr val="002554"/>
              </a:solidFill>
              <a:latin typeface="Arial" panose="020B0604020202020204" pitchFamily="34" charset="0"/>
              <a:cs typeface="Arial" panose="020B0604020202020204" pitchFamily="34" charset="0"/>
            </a:endParaRPr>
          </a:p>
          <a:p>
            <a:pPr>
              <a:lnSpc>
                <a:spcPts val="2200"/>
              </a:lnSpc>
              <a:spcBef>
                <a:spcPts val="0"/>
              </a:spcBef>
              <a:spcAft>
                <a:spcPts val="1800"/>
              </a:spcAft>
            </a:pPr>
            <a:r>
              <a:rPr lang="fr-FR" sz="2200" b="1" dirty="0" err="1">
                <a:solidFill>
                  <a:srgbClr val="002554"/>
                </a:solidFill>
                <a:latin typeface="Arial" panose="020B0604020202020204" pitchFamily="34" charset="0"/>
                <a:cs typeface="Arial" panose="020B0604020202020204" pitchFamily="34" charset="0"/>
              </a:rPr>
              <a:t>Website</a:t>
            </a:r>
            <a:r>
              <a:rPr lang="fr-FR" sz="2200" dirty="0">
                <a:solidFill>
                  <a:srgbClr val="002554"/>
                </a:solidFill>
                <a:latin typeface="Arial" panose="020B0604020202020204" pitchFamily="34" charset="0"/>
                <a:cs typeface="Arial" panose="020B0604020202020204" pitchFamily="34" charset="0"/>
              </a:rPr>
              <a:t> </a:t>
            </a:r>
            <a:r>
              <a:rPr lang="fr-FR" sz="2200" b="0" dirty="0" err="1">
                <a:solidFill>
                  <a:srgbClr val="002554"/>
                </a:solidFill>
                <a:latin typeface="Arial" panose="020B0604020202020204" pitchFamily="34" charset="0"/>
                <a:cs typeface="Arial" panose="020B0604020202020204" pitchFamily="34" charset="0"/>
              </a:rPr>
              <a:t>www.officeforstudents.org.uk</a:t>
            </a:r>
            <a:endParaRPr lang="fr-FR" sz="2200" b="0" dirty="0">
              <a:solidFill>
                <a:srgbClr val="002554"/>
              </a:solidFill>
              <a:latin typeface="Arial" panose="020B0604020202020204" pitchFamily="34" charset="0"/>
              <a:cs typeface="Arial" panose="020B0604020202020204" pitchFamily="34" charset="0"/>
            </a:endParaRPr>
          </a:p>
          <a:p>
            <a:pPr>
              <a:lnSpc>
                <a:spcPts val="2200"/>
              </a:lnSpc>
              <a:spcBef>
                <a:spcPts val="0"/>
              </a:spcBef>
              <a:spcAft>
                <a:spcPts val="600"/>
              </a:spcAft>
            </a:pPr>
            <a:r>
              <a:rPr lang="en-GB" sz="2200" b="0" dirty="0">
                <a:solidFill>
                  <a:srgbClr val="002554"/>
                </a:solidFill>
                <a:latin typeface="Arial" panose="020B0604020202020204" pitchFamily="34" charset="0"/>
                <a:cs typeface="Arial" panose="020B0604020202020204" pitchFamily="34" charset="0"/>
              </a:rPr>
              <a:t>monthly e-newsletter</a:t>
            </a:r>
          </a:p>
          <a:p>
            <a:pPr>
              <a:lnSpc>
                <a:spcPts val="2200"/>
              </a:lnSpc>
              <a:spcBef>
                <a:spcPts val="0"/>
              </a:spcBef>
              <a:spcAft>
                <a:spcPts val="600"/>
              </a:spcAft>
            </a:pPr>
            <a:r>
              <a:rPr lang="en-GB" sz="2200" b="0" dirty="0" err="1">
                <a:solidFill>
                  <a:srgbClr val="002554"/>
                </a:solidFill>
                <a:latin typeface="Arial" panose="020B0604020202020204" pitchFamily="34" charset="0"/>
                <a:cs typeface="Arial" panose="020B0604020202020204" pitchFamily="34" charset="0"/>
              </a:rPr>
              <a:t>OfS</a:t>
            </a:r>
            <a:r>
              <a:rPr lang="en-GB" sz="2200" b="0" dirty="0">
                <a:solidFill>
                  <a:srgbClr val="002554"/>
                </a:solidFill>
                <a:latin typeface="Arial" panose="020B0604020202020204" pitchFamily="34" charset="0"/>
                <a:cs typeface="Arial" panose="020B0604020202020204" pitchFamily="34" charset="0"/>
              </a:rPr>
              <a:t> alerts </a:t>
            </a:r>
          </a:p>
          <a:p>
            <a:pPr>
              <a:lnSpc>
                <a:spcPts val="2200"/>
              </a:lnSpc>
              <a:spcBef>
                <a:spcPts val="0"/>
              </a:spcBef>
              <a:spcAft>
                <a:spcPts val="600"/>
              </a:spcAft>
            </a:pPr>
            <a:r>
              <a:rPr lang="en-GB" sz="2200" b="0" dirty="0" err="1">
                <a:solidFill>
                  <a:srgbClr val="002554"/>
                </a:solidFill>
                <a:latin typeface="Arial" panose="020B0604020202020204" pitchFamily="34" charset="0"/>
                <a:cs typeface="Arial" panose="020B0604020202020204" pitchFamily="34" charset="0"/>
              </a:rPr>
              <a:t>OfS</a:t>
            </a:r>
            <a:r>
              <a:rPr lang="en-GB" sz="2200" b="0" dirty="0">
                <a:solidFill>
                  <a:srgbClr val="002554"/>
                </a:solidFill>
                <a:latin typeface="Arial" panose="020B0604020202020204" pitchFamily="34" charset="0"/>
                <a:cs typeface="Arial" panose="020B0604020202020204" pitchFamily="34" charset="0"/>
              </a:rPr>
              <a:t> alerts for the Prevent duty</a:t>
            </a:r>
          </a:p>
          <a:p>
            <a:pPr>
              <a:lnSpc>
                <a:spcPts val="2200"/>
              </a:lnSpc>
              <a:spcBef>
                <a:spcPts val="0"/>
              </a:spcBef>
              <a:spcAft>
                <a:spcPts val="1200"/>
              </a:spcAft>
            </a:pPr>
            <a:r>
              <a:rPr lang="en-GB" sz="2200" b="0" dirty="0" err="1">
                <a:solidFill>
                  <a:srgbClr val="002554"/>
                </a:solidFill>
                <a:latin typeface="Arial" panose="020B0604020202020204" pitchFamily="34" charset="0"/>
                <a:cs typeface="Arial" panose="020B0604020202020204" pitchFamily="34" charset="0"/>
              </a:rPr>
              <a:t>OfS</a:t>
            </a:r>
            <a:r>
              <a:rPr lang="en-GB" sz="2200" b="0" dirty="0">
                <a:solidFill>
                  <a:srgbClr val="002554"/>
                </a:solidFill>
                <a:latin typeface="Arial" panose="020B0604020202020204" pitchFamily="34" charset="0"/>
                <a:cs typeface="Arial" panose="020B0604020202020204" pitchFamily="34" charset="0"/>
              </a:rPr>
              <a:t> alerts for charity regulation </a:t>
            </a:r>
          </a:p>
          <a:p>
            <a:pPr>
              <a:lnSpc>
                <a:spcPts val="2200"/>
              </a:lnSpc>
              <a:spcBef>
                <a:spcPts val="0"/>
              </a:spcBef>
              <a:spcAft>
                <a:spcPts val="600"/>
              </a:spcAft>
            </a:pPr>
            <a:r>
              <a:rPr lang="en-GB" sz="2200" b="0" dirty="0">
                <a:solidFill>
                  <a:srgbClr val="002554"/>
                </a:solidFill>
                <a:latin typeface="Arial" panose="020B0604020202020204" pitchFamily="34" charset="0"/>
                <a:cs typeface="Arial" panose="020B0604020202020204" pitchFamily="34" charset="0"/>
              </a:rPr>
              <a:t>You can join these at</a:t>
            </a:r>
          </a:p>
          <a:p>
            <a:pPr>
              <a:lnSpc>
                <a:spcPts val="2200"/>
              </a:lnSpc>
              <a:spcBef>
                <a:spcPts val="0"/>
              </a:spcBef>
              <a:spcAft>
                <a:spcPts val="600"/>
              </a:spcAft>
            </a:pPr>
            <a:r>
              <a:rPr lang="en-GB" sz="2200" b="0" dirty="0">
                <a:solidFill>
                  <a:srgbClr val="002554"/>
                </a:solidFill>
                <a:latin typeface="Arial" panose="020B0604020202020204" pitchFamily="34" charset="0"/>
                <a:cs typeface="Arial" panose="020B0604020202020204" pitchFamily="34" charset="0"/>
              </a:rPr>
              <a:t>https://</a:t>
            </a:r>
            <a:r>
              <a:rPr lang="en-GB" sz="2200" b="0" dirty="0" err="1">
                <a:solidFill>
                  <a:srgbClr val="002554"/>
                </a:solidFill>
                <a:latin typeface="Arial" panose="020B0604020202020204" pitchFamily="34" charset="0"/>
                <a:cs typeface="Arial" panose="020B0604020202020204" pitchFamily="34" charset="0"/>
              </a:rPr>
              <a:t>www.officeforstudents.org.uk</a:t>
            </a:r>
            <a:r>
              <a:rPr lang="en-GB" sz="2200" b="0" dirty="0">
                <a:solidFill>
                  <a:srgbClr val="002554"/>
                </a:solidFill>
                <a:latin typeface="Arial" panose="020B0604020202020204" pitchFamily="34" charset="0"/>
                <a:cs typeface="Arial" panose="020B0604020202020204" pitchFamily="34" charset="0"/>
              </a:rPr>
              <a:t>/sign-up-for-email-alerts</a:t>
            </a:r>
          </a:p>
        </p:txBody>
      </p:sp>
      <p:sp>
        <p:nvSpPr>
          <p:cNvPr id="15" name="TextBox 14">
            <a:extLst>
              <a:ext uri="{FF2B5EF4-FFF2-40B4-BE49-F238E27FC236}">
                <a16:creationId xmlns="" xmlns:a16="http://schemas.microsoft.com/office/drawing/2014/main" id="{C7DEDE27-28C5-E74E-B794-A3073238F64D}"/>
              </a:ext>
            </a:extLst>
          </p:cNvPr>
          <p:cNvSpPr txBox="1"/>
          <p:nvPr userDrawn="1"/>
        </p:nvSpPr>
        <p:spPr>
          <a:xfrm>
            <a:off x="803275" y="7329717"/>
            <a:ext cx="11388725" cy="369332"/>
          </a:xfrm>
          <a:prstGeom prst="rect">
            <a:avLst/>
          </a:prstGeom>
          <a:solidFill>
            <a:srgbClr val="FF0000"/>
          </a:solidFill>
        </p:spPr>
        <p:txBody>
          <a:bodyPr wrap="square" rtlCol="0">
            <a:spAutoFit/>
          </a:bodyPr>
          <a:lstStyle/>
          <a:p>
            <a:pPr defTabSz="457200"/>
            <a:r>
              <a:rPr lang="en-GB" b="1" dirty="0">
                <a:solidFill>
                  <a:prstClr val="white"/>
                </a:solidFill>
              </a:rPr>
              <a:t>Insert your name in the email. </a:t>
            </a:r>
          </a:p>
        </p:txBody>
      </p:sp>
    </p:spTree>
    <p:extLst>
      <p:ext uri="{BB962C8B-B14F-4D97-AF65-F5344CB8AC3E}">
        <p14:creationId xmlns:p14="http://schemas.microsoft.com/office/powerpoint/2010/main" val="264559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for Listening (End Slide) V1">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A2278548-457C-EE4D-BBF8-24694B09A299}"/>
              </a:ext>
            </a:extLst>
          </p:cNvPr>
          <p:cNvSpPr/>
          <p:nvPr userDrawn="1"/>
        </p:nvSpPr>
        <p:spPr>
          <a:xfrm>
            <a:off x="-34724" y="-81023"/>
            <a:ext cx="12269165" cy="6979534"/>
          </a:xfrm>
          <a:custGeom>
            <a:avLst/>
            <a:gdLst>
              <a:gd name="connsiteX0" fmla="*/ 6447099 w 12269165"/>
              <a:gd name="connsiteY0" fmla="*/ 1562582 h 6979534"/>
              <a:gd name="connsiteX1" fmla="*/ 0 w 12269165"/>
              <a:gd name="connsiteY1" fmla="*/ 0 h 6979534"/>
              <a:gd name="connsiteX2" fmla="*/ 0 w 12269165"/>
              <a:gd name="connsiteY2" fmla="*/ 6979534 h 6979534"/>
              <a:gd name="connsiteX3" fmla="*/ 12269165 w 12269165"/>
              <a:gd name="connsiteY3" fmla="*/ 6979534 h 6979534"/>
              <a:gd name="connsiteX4" fmla="*/ 12269165 w 12269165"/>
              <a:gd name="connsiteY4" fmla="*/ 6342927 h 6979534"/>
              <a:gd name="connsiteX5" fmla="*/ 6447099 w 12269165"/>
              <a:gd name="connsiteY5" fmla="*/ 1562582 h 697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69165" h="6979534">
                <a:moveTo>
                  <a:pt x="6447099" y="1562582"/>
                </a:moveTo>
                <a:lnTo>
                  <a:pt x="0" y="0"/>
                </a:lnTo>
                <a:lnTo>
                  <a:pt x="0" y="6979534"/>
                </a:lnTo>
                <a:lnTo>
                  <a:pt x="12269165" y="6979534"/>
                </a:lnTo>
                <a:lnTo>
                  <a:pt x="12269165" y="6342927"/>
                </a:lnTo>
                <a:lnTo>
                  <a:pt x="6447099" y="1562582"/>
                </a:lnTo>
                <a:close/>
              </a:path>
            </a:pathLst>
          </a:custGeom>
          <a:solidFill>
            <a:srgbClr val="002554"/>
          </a:solidFill>
          <a:ln w="12700" cap="flat" cmpd="sng" algn="ctr">
            <a:solidFill>
              <a:srgbClr val="00255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11" name="Picture 10">
            <a:extLst>
              <a:ext uri="{FF2B5EF4-FFF2-40B4-BE49-F238E27FC236}">
                <a16:creationId xmlns="" xmlns:a16="http://schemas.microsoft.com/office/drawing/2014/main" id="{CDBDBC0B-2C75-574D-98A6-30A9E48F39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8743" y="466523"/>
            <a:ext cx="3079722" cy="1185335"/>
          </a:xfrm>
          <a:prstGeom prst="rect">
            <a:avLst/>
          </a:prstGeom>
        </p:spPr>
      </p:pic>
      <p:sp>
        <p:nvSpPr>
          <p:cNvPr id="8" name="TextBox 7">
            <a:extLst>
              <a:ext uri="{FF2B5EF4-FFF2-40B4-BE49-F238E27FC236}">
                <a16:creationId xmlns="" xmlns:a16="http://schemas.microsoft.com/office/drawing/2014/main" id="{1DC50EBC-045F-5748-B0C6-C12AFF27E686}"/>
              </a:ext>
            </a:extLst>
          </p:cNvPr>
          <p:cNvSpPr txBox="1"/>
          <p:nvPr userDrawn="1"/>
        </p:nvSpPr>
        <p:spPr>
          <a:xfrm>
            <a:off x="792000" y="2599200"/>
            <a:ext cx="7695831" cy="641201"/>
          </a:xfrm>
          <a:prstGeom prst="rect">
            <a:avLst/>
          </a:prstGeom>
          <a:noFill/>
        </p:spPr>
        <p:txBody>
          <a:bodyPr wrap="square" lIns="0" tIns="0" rIns="0" bIns="0" rtlCol="0">
            <a:spAutoFit/>
          </a:bodyPr>
          <a:lstStyle/>
          <a:p>
            <a:pPr>
              <a:lnSpc>
                <a:spcPts val="5000"/>
              </a:lnSpc>
              <a:spcAft>
                <a:spcPts val="1200"/>
              </a:spcAft>
            </a:pPr>
            <a:r>
              <a:rPr lang="en-GB" sz="4800" b="1" kern="0" dirty="0">
                <a:solidFill>
                  <a:prstClr val="white"/>
                </a:solidFill>
                <a:latin typeface="Arial" panose="020B0604020202020204"/>
              </a:rPr>
              <a:t>Thank you for listening</a:t>
            </a:r>
          </a:p>
        </p:txBody>
      </p:sp>
      <p:sp>
        <p:nvSpPr>
          <p:cNvPr id="9" name="Text Placeholder 5">
            <a:extLst>
              <a:ext uri="{FF2B5EF4-FFF2-40B4-BE49-F238E27FC236}">
                <a16:creationId xmlns="" xmlns:a16="http://schemas.microsoft.com/office/drawing/2014/main" id="{AC3F88C1-74B3-F84E-A089-A3E63EB19E9C}"/>
              </a:ext>
            </a:extLst>
          </p:cNvPr>
          <p:cNvSpPr txBox="1">
            <a:spLocks/>
          </p:cNvSpPr>
          <p:nvPr userDrawn="1"/>
        </p:nvSpPr>
        <p:spPr>
          <a:xfrm>
            <a:off x="803275" y="5765532"/>
            <a:ext cx="10333154" cy="85718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000"/>
              </a:lnSpc>
              <a:spcBef>
                <a:spcPts val="0"/>
              </a:spcBef>
              <a:spcAft>
                <a:spcPts val="600"/>
              </a:spcAft>
              <a:buClrTx/>
              <a:buSzTx/>
              <a:buFont typeface="Arial" panose="020B0604020202020204" pitchFamily="34" charset="0"/>
              <a:buNone/>
              <a:tabLst/>
              <a:defRPr/>
            </a:pPr>
            <a:r>
              <a:rPr kumimoji="0" lang="en-GB" sz="1600" b="1" i="0" u="none" strike="noStrike" kern="1200" cap="none" spc="0" normalizeH="0" baseline="0" noProof="0" dirty="0">
                <a:ln>
                  <a:noFill/>
                </a:ln>
                <a:effectLst/>
                <a:uLnTx/>
                <a:uFillTx/>
                <a:latin typeface="Arial" panose="020B0604020202020204"/>
                <a:ea typeface="+mn-ea"/>
                <a:cs typeface="+mn-cs"/>
              </a:rPr>
              <a:t>Copyright ©</a:t>
            </a: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effectLst/>
                <a:uLnTx/>
                <a:uFillTx/>
                <a:latin typeface="Arial" panose="020B0604020202020204"/>
                <a:ea typeface="+mn-ea"/>
                <a:cs typeface="+mn-cs"/>
              </a:rPr>
              <a:t>The copyright in this presentation is held either by the Office for Students (</a:t>
            </a:r>
            <a:r>
              <a:rPr kumimoji="0" lang="en-GB" sz="1600" b="0" i="0" u="none" strike="noStrike" kern="1200" cap="none" spc="0" normalizeH="0" baseline="0" noProof="0" dirty="0" err="1">
                <a:ln>
                  <a:noFill/>
                </a:ln>
                <a:effectLst/>
                <a:uLnTx/>
                <a:uFillTx/>
                <a:latin typeface="Arial" panose="020B0604020202020204"/>
                <a:ea typeface="+mn-ea"/>
                <a:cs typeface="+mn-cs"/>
              </a:rPr>
              <a:t>OfS</a:t>
            </a:r>
            <a:r>
              <a:rPr kumimoji="0" lang="en-GB" sz="1600" b="0" i="0" u="none" strike="noStrike" kern="1200" cap="none" spc="0" normalizeH="0" baseline="0" noProof="0" dirty="0">
                <a:ln>
                  <a:noFill/>
                </a:ln>
                <a:effectLst/>
                <a:uLnTx/>
                <a:uFillTx/>
                <a:latin typeface="Arial" panose="020B0604020202020204"/>
                <a:ea typeface="+mn-ea"/>
                <a:cs typeface="+mn-cs"/>
              </a:rPr>
              <a:t>) or by the originating authors.</a:t>
            </a: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effectLst/>
                <a:uLnTx/>
                <a:uFillTx/>
                <a:latin typeface="Arial" panose="020B0604020202020204"/>
                <a:ea typeface="+mn-ea"/>
                <a:cs typeface="+mn-cs"/>
              </a:rPr>
              <a:t>Please contact info@officeforstudents.org.uk for further information and re-use requests.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3391074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for Listening (End Slide) V2">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6FA4C671-2DEF-2F45-9595-B51274B9F1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207" t="12895" r="10076"/>
          <a:stretch/>
        </p:blipFill>
        <p:spPr>
          <a:xfrm>
            <a:off x="7903233" y="-69452"/>
            <a:ext cx="4356231" cy="6412379"/>
          </a:xfrm>
          <a:prstGeom prst="rect">
            <a:avLst/>
          </a:prstGeom>
        </p:spPr>
      </p:pic>
      <p:sp>
        <p:nvSpPr>
          <p:cNvPr id="12" name="TextBox 11">
            <a:extLst>
              <a:ext uri="{FF2B5EF4-FFF2-40B4-BE49-F238E27FC236}">
                <a16:creationId xmlns="" xmlns:a16="http://schemas.microsoft.com/office/drawing/2014/main" id="{C67FB1BE-DF99-D440-A68B-51111263654A}"/>
              </a:ext>
            </a:extLst>
          </p:cNvPr>
          <p:cNvSpPr txBox="1"/>
          <p:nvPr userDrawn="1"/>
        </p:nvSpPr>
        <p:spPr>
          <a:xfrm>
            <a:off x="803275" y="1219144"/>
            <a:ext cx="7695831" cy="641201"/>
          </a:xfrm>
          <a:prstGeom prst="rect">
            <a:avLst/>
          </a:prstGeom>
          <a:noFill/>
        </p:spPr>
        <p:txBody>
          <a:bodyPr wrap="square" lIns="0" tIns="0" rIns="0" bIns="0" rtlCol="0">
            <a:noAutofit/>
          </a:bodyPr>
          <a:lstStyle/>
          <a:p>
            <a:pPr>
              <a:lnSpc>
                <a:spcPts val="5000"/>
              </a:lnSpc>
              <a:spcAft>
                <a:spcPts val="1000"/>
              </a:spcAft>
            </a:pPr>
            <a:r>
              <a:rPr lang="en-GB" sz="4800" b="1" kern="0" dirty="0">
                <a:solidFill>
                  <a:srgbClr val="002554"/>
                </a:solidFill>
                <a:latin typeface="Arial" panose="020B0604020202020204"/>
              </a:rPr>
              <a:t>Thank you for listening</a:t>
            </a:r>
          </a:p>
        </p:txBody>
      </p:sp>
      <p:sp>
        <p:nvSpPr>
          <p:cNvPr id="14" name="Text Placeholder 5">
            <a:extLst>
              <a:ext uri="{FF2B5EF4-FFF2-40B4-BE49-F238E27FC236}">
                <a16:creationId xmlns="" xmlns:a16="http://schemas.microsoft.com/office/drawing/2014/main" id="{E214AF0F-2546-714A-9E85-6778BED2924E}"/>
              </a:ext>
            </a:extLst>
          </p:cNvPr>
          <p:cNvSpPr txBox="1">
            <a:spLocks/>
          </p:cNvSpPr>
          <p:nvPr userDrawn="1"/>
        </p:nvSpPr>
        <p:spPr>
          <a:xfrm>
            <a:off x="803274" y="5765532"/>
            <a:ext cx="10352405" cy="85718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000"/>
              </a:lnSpc>
              <a:spcBef>
                <a:spcPts val="0"/>
              </a:spcBef>
              <a:spcAft>
                <a:spcPts val="60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002554"/>
                </a:solidFill>
                <a:effectLst/>
                <a:uLnTx/>
                <a:uFillTx/>
                <a:latin typeface="Arial" panose="020B0604020202020204"/>
                <a:ea typeface="+mn-ea"/>
                <a:cs typeface="+mn-cs"/>
              </a:rPr>
              <a:t>Copyright ©</a:t>
            </a: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2554"/>
                </a:solidFill>
                <a:effectLst/>
                <a:uLnTx/>
                <a:uFillTx/>
                <a:latin typeface="Arial" panose="020B0604020202020204"/>
                <a:ea typeface="+mn-ea"/>
                <a:cs typeface="+mn-cs"/>
              </a:rPr>
              <a:t>The copyright in this presentation is held either by the Office for Students (</a:t>
            </a:r>
            <a:r>
              <a:rPr kumimoji="0" lang="en-GB" sz="1600" b="0" i="0" u="none" strike="noStrike" kern="1200" cap="none" spc="0" normalizeH="0" baseline="0" noProof="0" dirty="0" err="1">
                <a:ln>
                  <a:noFill/>
                </a:ln>
                <a:solidFill>
                  <a:srgbClr val="002554"/>
                </a:solidFill>
                <a:effectLst/>
                <a:uLnTx/>
                <a:uFillTx/>
                <a:latin typeface="Arial" panose="020B0604020202020204"/>
                <a:ea typeface="+mn-ea"/>
                <a:cs typeface="+mn-cs"/>
              </a:rPr>
              <a:t>OfS</a:t>
            </a:r>
            <a:r>
              <a:rPr kumimoji="0" lang="en-GB" sz="1600" b="0" i="0" u="none" strike="noStrike" kern="1200" cap="none" spc="0" normalizeH="0" baseline="0" noProof="0" dirty="0">
                <a:ln>
                  <a:noFill/>
                </a:ln>
                <a:solidFill>
                  <a:srgbClr val="002554"/>
                </a:solidFill>
                <a:effectLst/>
                <a:uLnTx/>
                <a:uFillTx/>
                <a:latin typeface="Arial" panose="020B0604020202020204"/>
                <a:ea typeface="+mn-ea"/>
                <a:cs typeface="+mn-cs"/>
              </a:rPr>
              <a:t>) or by the originating authors.</a:t>
            </a: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2554"/>
                </a:solidFill>
                <a:effectLst/>
                <a:uLnTx/>
                <a:uFillTx/>
                <a:latin typeface="Arial" panose="020B0604020202020204"/>
                <a:ea typeface="+mn-ea"/>
                <a:cs typeface="+mn-cs"/>
              </a:rPr>
              <a:t>Please contact info@officeforstudents.org.uk for further information and re-use requests.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srgbClr val="002554"/>
              </a:solidFill>
              <a:effectLst/>
              <a:uLnTx/>
              <a:uFillTx/>
              <a:latin typeface="Arial" panose="020B0604020202020204"/>
              <a:ea typeface="+mn-ea"/>
              <a:cs typeface="+mn-cs"/>
            </a:endParaRPr>
          </a:p>
        </p:txBody>
      </p:sp>
      <p:sp>
        <p:nvSpPr>
          <p:cNvPr id="20" name="Text Placeholder 19">
            <a:extLst>
              <a:ext uri="{FF2B5EF4-FFF2-40B4-BE49-F238E27FC236}">
                <a16:creationId xmlns="" xmlns:a16="http://schemas.microsoft.com/office/drawing/2014/main" id="{56270CC8-5451-3D47-AE27-68236F575310}"/>
              </a:ext>
            </a:extLst>
          </p:cNvPr>
          <p:cNvSpPr>
            <a:spLocks noGrp="1"/>
          </p:cNvSpPr>
          <p:nvPr>
            <p:ph type="body" sz="quarter" idx="12" hasCustomPrompt="1"/>
          </p:nvPr>
        </p:nvSpPr>
        <p:spPr>
          <a:xfrm>
            <a:off x="803275" y="2102400"/>
            <a:ext cx="7436053" cy="1468437"/>
          </a:xfrm>
          <a:prstGeom prst="rect">
            <a:avLst/>
          </a:prstGeom>
        </p:spPr>
        <p:txBody>
          <a:bodyPr/>
          <a:lstStyle>
            <a:lvl1pPr marL="0" indent="0">
              <a:lnSpc>
                <a:spcPts val="2160"/>
              </a:lnSpc>
              <a:buFontTx/>
              <a:buNone/>
              <a:defRPr sz="1800">
                <a:solidFill>
                  <a:srgbClr val="002554"/>
                </a:solidFill>
                <a:latin typeface="Arial" panose="020B0604020202020204" pitchFamily="34" charset="0"/>
                <a:cs typeface="Arial" panose="020B0604020202020204" pitchFamily="34" charset="0"/>
              </a:defRPr>
            </a:lvl1pPr>
            <a:lvl2pPr marL="457200" indent="0">
              <a:buFontTx/>
              <a:buNone/>
              <a:defRPr sz="1800">
                <a:solidFill>
                  <a:srgbClr val="002554"/>
                </a:solidFill>
                <a:latin typeface="Arial" panose="020B0604020202020204" pitchFamily="34" charset="0"/>
                <a:cs typeface="Arial" panose="020B0604020202020204" pitchFamily="34" charset="0"/>
              </a:defRPr>
            </a:lvl2pPr>
            <a:lvl3pPr marL="914400" indent="0">
              <a:buFontTx/>
              <a:buNone/>
              <a:defRPr sz="1800">
                <a:solidFill>
                  <a:srgbClr val="002554"/>
                </a:solidFill>
                <a:latin typeface="Arial" panose="020B0604020202020204" pitchFamily="34" charset="0"/>
                <a:cs typeface="Arial" panose="020B0604020202020204" pitchFamily="34" charset="0"/>
              </a:defRPr>
            </a:lvl3pPr>
            <a:lvl4pPr marL="1371600" indent="0">
              <a:buFontTx/>
              <a:buNone/>
              <a:defRPr sz="1800">
                <a:solidFill>
                  <a:srgbClr val="002554"/>
                </a:solidFill>
                <a:latin typeface="Arial" panose="020B0604020202020204" pitchFamily="34" charset="0"/>
                <a:cs typeface="Arial" panose="020B0604020202020204" pitchFamily="34" charset="0"/>
              </a:defRPr>
            </a:lvl4pPr>
            <a:lvl5pPr marL="1828800" indent="0">
              <a:buFontTx/>
              <a:buNone/>
              <a:defRPr sz="1800">
                <a:solidFill>
                  <a:srgbClr val="002554"/>
                </a:solidFill>
                <a:latin typeface="Arial" panose="020B0604020202020204" pitchFamily="34" charset="0"/>
                <a:cs typeface="Arial" panose="020B0604020202020204" pitchFamily="34" charset="0"/>
              </a:defRPr>
            </a:lvl5pPr>
          </a:lstStyle>
          <a:p>
            <a:pPr lvl="0"/>
            <a:r>
              <a:rPr lang="en-US" dirty="0"/>
              <a:t>© Image on slide 5 used with permission of Kevin Dooley</a:t>
            </a:r>
          </a:p>
          <a:p>
            <a:pPr lvl="0"/>
            <a:r>
              <a:rPr lang="en-US" dirty="0"/>
              <a:t>© Image on slide 6 by James Smithson, used under a CC BY-NC </a:t>
            </a:r>
            <a:r>
              <a:rPr lang="en-US" dirty="0" err="1"/>
              <a:t>licence</a:t>
            </a:r>
            <a:r>
              <a:rPr lang="en-US" dirty="0"/>
              <a:t> (http://</a:t>
            </a:r>
            <a:r>
              <a:rPr lang="en-US" dirty="0" err="1"/>
              <a:t>example.com</a:t>
            </a:r>
            <a:r>
              <a:rPr lang="en-US" dirty="0"/>
              <a:t>/images/img1.jpg)</a:t>
            </a:r>
          </a:p>
          <a:p>
            <a:pPr lvl="0"/>
            <a:endParaRPr lang="en-US" dirty="0"/>
          </a:p>
          <a:p>
            <a:pPr lvl="0"/>
            <a:endParaRPr lang="en-US" dirty="0"/>
          </a:p>
          <a:p>
            <a:pPr lvl="0"/>
            <a:endParaRPr lang="en-US" dirty="0"/>
          </a:p>
        </p:txBody>
      </p:sp>
      <p:sp>
        <p:nvSpPr>
          <p:cNvPr id="21" name="Text Placeholder 21">
            <a:extLst>
              <a:ext uri="{FF2B5EF4-FFF2-40B4-BE49-F238E27FC236}">
                <a16:creationId xmlns="" xmlns:a16="http://schemas.microsoft.com/office/drawing/2014/main" id="{8F903CC9-ED26-AB4E-ABA4-336EF3D0056A}"/>
              </a:ext>
            </a:extLst>
          </p:cNvPr>
          <p:cNvSpPr txBox="1">
            <a:spLocks/>
          </p:cNvSpPr>
          <p:nvPr userDrawn="1"/>
        </p:nvSpPr>
        <p:spPr>
          <a:xfrm>
            <a:off x="831286" y="7198290"/>
            <a:ext cx="11036864" cy="1360694"/>
          </a:xfrm>
          <a:prstGeom prst="rect">
            <a:avLst/>
          </a:prstGeom>
        </p:spPr>
        <p:txBody>
          <a:bodyPr wrap="square" lIns="0" tIns="0" rIns="0" bIns="0">
            <a:spAutoFit/>
          </a:bodyPr>
          <a:lstStyle>
            <a:lvl1pPr marL="0" marR="0" indent="0" algn="l" defTabSz="914400" rtl="0" eaLnBrk="1" fontAlgn="auto" latinLnBrk="0" hangingPunct="1">
              <a:lnSpc>
                <a:spcPts val="2400"/>
              </a:lnSpc>
              <a:spcBef>
                <a:spcPts val="0"/>
              </a:spcBef>
              <a:spcAft>
                <a:spcPts val="600"/>
              </a:spcAft>
              <a:buClrTx/>
              <a:buSzTx/>
              <a:buFont typeface="Arial" panose="020B0604020202020204" pitchFamily="34" charset="0"/>
              <a:buNone/>
              <a:tabLst/>
              <a:defRPr kumimoji="0" lang="en-GB" sz="1800" b="0" i="0" u="none" strike="noStrike" kern="1200" cap="none" spc="0" normalizeH="0" baseline="0" noProof="0">
                <a:ln>
                  <a:noFill/>
                </a:ln>
                <a:solidFill>
                  <a:srgbClr val="FF0000"/>
                </a:solidFill>
                <a:effectLst/>
                <a:uLnTx/>
                <a:uFillTx/>
                <a:latin typeface="Arial" panose="020B0604020202020204"/>
                <a:ea typeface="+mn-ea"/>
                <a:cs typeface="Arial" panose="020B0604020202020204" pitchFamily="34" charset="0"/>
                <a:sym typeface="Wingdings" panose="05000000000000000000" pitchFamily="2" charset="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dirty="0">
                <a:cs typeface="+mn-cs"/>
              </a:rPr>
              <a:t>Add credits where we have used permitted images from a third party, in this format:</a:t>
            </a:r>
          </a:p>
          <a:p>
            <a:pPr>
              <a:defRPr/>
            </a:pPr>
            <a:r>
              <a:rPr lang="en-GB" dirty="0">
                <a:solidFill>
                  <a:srgbClr val="002554"/>
                </a:solidFill>
                <a:cs typeface="+mn-cs"/>
              </a:rPr>
              <a:t>© Image on slide 5 used with permission of Kevin Dooley</a:t>
            </a:r>
          </a:p>
          <a:p>
            <a:pPr>
              <a:defRPr/>
            </a:pPr>
            <a:r>
              <a:rPr lang="en-GB" dirty="0">
                <a:solidFill>
                  <a:srgbClr val="002554"/>
                </a:solidFill>
                <a:cs typeface="+mn-cs"/>
              </a:rPr>
              <a:t>© Image on slide 6 by James Smithson, used under a CC BY-NC licence (</a:t>
            </a:r>
            <a:r>
              <a:rPr lang="en-GB" u="sng" dirty="0">
                <a:solidFill>
                  <a:srgbClr val="002554"/>
                </a:solidFill>
                <a:cs typeface="+mn-cs"/>
              </a:rPr>
              <a:t>http://</a:t>
            </a:r>
            <a:r>
              <a:rPr lang="en-GB" u="sng" dirty="0" err="1">
                <a:solidFill>
                  <a:srgbClr val="002554"/>
                </a:solidFill>
                <a:cs typeface="+mn-cs"/>
              </a:rPr>
              <a:t>example.com</a:t>
            </a:r>
            <a:r>
              <a:rPr lang="en-GB" u="sng" dirty="0">
                <a:solidFill>
                  <a:srgbClr val="002554"/>
                </a:solidFill>
                <a:cs typeface="+mn-cs"/>
              </a:rPr>
              <a:t>/images/img1.jpg</a:t>
            </a:r>
            <a:r>
              <a:rPr lang="en-GB" dirty="0">
                <a:solidFill>
                  <a:srgbClr val="002554"/>
                </a:solidFill>
                <a:cs typeface="+mn-cs"/>
              </a:rPr>
              <a:t>) </a:t>
            </a:r>
            <a:r>
              <a:rPr lang="en-GB" dirty="0">
                <a:cs typeface="+mn-cs"/>
              </a:rPr>
              <a:t> Add link here to web page from which you sourced the image</a:t>
            </a:r>
            <a:endParaRPr lang="en-GB" dirty="0"/>
          </a:p>
        </p:txBody>
      </p:sp>
    </p:spTree>
    <p:extLst>
      <p:ext uri="{BB962C8B-B14F-4D97-AF65-F5344CB8AC3E}">
        <p14:creationId xmlns:p14="http://schemas.microsoft.com/office/powerpoint/2010/main" val="223945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Title and Text">
    <p:spTree>
      <p:nvGrpSpPr>
        <p:cNvPr id="1" name=""/>
        <p:cNvGrpSpPr/>
        <p:nvPr/>
      </p:nvGrpSpPr>
      <p:grpSpPr>
        <a:xfrm>
          <a:off x="0" y="0"/>
          <a:ext cx="0" cy="0"/>
          <a:chOff x="0" y="0"/>
          <a:chExt cx="0" cy="0"/>
        </a:xfrm>
      </p:grpSpPr>
      <p:sp>
        <p:nvSpPr>
          <p:cNvPr id="9" name="Text Placeholder 8">
            <a:extLst>
              <a:ext uri="{FF2B5EF4-FFF2-40B4-BE49-F238E27FC236}">
                <a16:creationId xmlns="" xmlns:a16="http://schemas.microsoft.com/office/drawing/2014/main" id="{F0C3E8B2-0774-CB40-83E6-424904F4EEAF}"/>
              </a:ext>
            </a:extLst>
          </p:cNvPr>
          <p:cNvSpPr>
            <a:spLocks noGrp="1"/>
          </p:cNvSpPr>
          <p:nvPr>
            <p:ph type="body" sz="quarter" idx="13"/>
          </p:nvPr>
        </p:nvSpPr>
        <p:spPr>
          <a:xfrm>
            <a:off x="838200" y="1982804"/>
            <a:ext cx="10515600" cy="4042611"/>
          </a:xfrm>
          <a:prstGeom prst="rect">
            <a:avLst/>
          </a:prstGeom>
        </p:spPr>
        <p:txBody>
          <a:bodyPr lIns="0" tIns="0" rIns="0" bIns="0"/>
          <a:lstStyle>
            <a:lvl1pPr>
              <a:lnSpc>
                <a:spcPts val="2640"/>
              </a:lnSpc>
              <a:defRPr sz="2200">
                <a:solidFill>
                  <a:srgbClr val="002554"/>
                </a:solidFill>
                <a:latin typeface="Arial" panose="020B0604020202020204" pitchFamily="34" charset="0"/>
                <a:cs typeface="Arial" panose="020B0604020202020204" pitchFamily="34" charset="0"/>
              </a:defRPr>
            </a:lvl1pPr>
            <a:lvl2pPr>
              <a:lnSpc>
                <a:spcPts val="2640"/>
              </a:lnSpc>
              <a:defRPr sz="2000">
                <a:solidFill>
                  <a:srgbClr val="002554"/>
                </a:solidFill>
                <a:latin typeface="Arial" panose="020B0604020202020204" pitchFamily="34" charset="0"/>
                <a:cs typeface="Arial" panose="020B0604020202020204" pitchFamily="34" charset="0"/>
              </a:defRPr>
            </a:lvl2pPr>
            <a:lvl3pPr>
              <a:lnSpc>
                <a:spcPts val="2640"/>
              </a:lnSpc>
              <a:defRPr sz="2000">
                <a:solidFill>
                  <a:srgbClr val="002554"/>
                </a:solidFill>
                <a:latin typeface="Arial" panose="020B0604020202020204" pitchFamily="34" charset="0"/>
                <a:cs typeface="Arial" panose="020B0604020202020204" pitchFamily="34" charset="0"/>
              </a:defRPr>
            </a:lvl3pPr>
            <a:lvl4pPr>
              <a:lnSpc>
                <a:spcPts val="2640"/>
              </a:lnSpc>
              <a:defRPr sz="2000">
                <a:solidFill>
                  <a:srgbClr val="002554"/>
                </a:solidFill>
                <a:latin typeface="Arial" panose="020B0604020202020204" pitchFamily="34" charset="0"/>
                <a:cs typeface="Arial" panose="020B0604020202020204" pitchFamily="34" charset="0"/>
              </a:defRPr>
            </a:lvl4pPr>
            <a:lvl5pPr>
              <a:lnSpc>
                <a:spcPts val="2640"/>
              </a:lnSpc>
              <a:defRPr sz="2000">
                <a:solidFill>
                  <a:srgbClr val="002554"/>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6">
            <a:extLst>
              <a:ext uri="{FF2B5EF4-FFF2-40B4-BE49-F238E27FC236}">
                <a16:creationId xmlns="" xmlns:a16="http://schemas.microsoft.com/office/drawing/2014/main" id="{E4947523-FA4E-3345-AA77-2D5DFA728E9A}"/>
              </a:ext>
            </a:extLst>
          </p:cNvPr>
          <p:cNvSpPr>
            <a:spLocks noGrp="1"/>
          </p:cNvSpPr>
          <p:nvPr>
            <p:ph type="title"/>
          </p:nvPr>
        </p:nvSpPr>
        <p:spPr>
          <a:xfrm>
            <a:off x="838200" y="555641"/>
            <a:ext cx="10515600" cy="1325563"/>
          </a:xfrm>
          <a:prstGeom prst="rect">
            <a:avLst/>
          </a:prstGeom>
        </p:spPr>
        <p:txBody>
          <a:bodyPr lIns="0" tIns="0" rIns="0" bIns="0"/>
          <a:lstStyle>
            <a:lvl1pPr>
              <a:defRPr sz="3600" b="1">
                <a:solidFill>
                  <a:srgbClr val="002554"/>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8914" y="6114912"/>
            <a:ext cx="1400269" cy="539016"/>
          </a:xfrm>
          <a:prstGeom prst="rect">
            <a:avLst/>
          </a:prstGeom>
        </p:spPr>
      </p:pic>
    </p:spTree>
    <p:extLst>
      <p:ext uri="{BB962C8B-B14F-4D97-AF65-F5344CB8AC3E}">
        <p14:creationId xmlns:p14="http://schemas.microsoft.com/office/powerpoint/2010/main" val="2488353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Title, Intro and Text">
    <p:spTree>
      <p:nvGrpSpPr>
        <p:cNvPr id="1" name=""/>
        <p:cNvGrpSpPr/>
        <p:nvPr/>
      </p:nvGrpSpPr>
      <p:grpSpPr>
        <a:xfrm>
          <a:off x="0" y="0"/>
          <a:ext cx="0" cy="0"/>
          <a:chOff x="0" y="0"/>
          <a:chExt cx="0" cy="0"/>
        </a:xfrm>
      </p:grpSpPr>
      <p:sp>
        <p:nvSpPr>
          <p:cNvPr id="9" name="Text Placeholder 8">
            <a:extLst>
              <a:ext uri="{FF2B5EF4-FFF2-40B4-BE49-F238E27FC236}">
                <a16:creationId xmlns="" xmlns:a16="http://schemas.microsoft.com/office/drawing/2014/main" id="{F0C3E8B2-0774-CB40-83E6-424904F4EEAF}"/>
              </a:ext>
            </a:extLst>
          </p:cNvPr>
          <p:cNvSpPr>
            <a:spLocks noGrp="1"/>
          </p:cNvSpPr>
          <p:nvPr>
            <p:ph type="body" sz="quarter" idx="13"/>
          </p:nvPr>
        </p:nvSpPr>
        <p:spPr>
          <a:xfrm>
            <a:off x="838200" y="3457184"/>
            <a:ext cx="10515600" cy="2587481"/>
          </a:xfrm>
          <a:prstGeom prst="rect">
            <a:avLst/>
          </a:prstGeom>
        </p:spPr>
        <p:txBody>
          <a:bodyPr lIns="0" tIns="0" rIns="0" bIns="0"/>
          <a:lstStyle>
            <a:lvl1pPr>
              <a:lnSpc>
                <a:spcPts val="2640"/>
              </a:lnSpc>
              <a:defRPr sz="2200">
                <a:solidFill>
                  <a:srgbClr val="002554"/>
                </a:solidFill>
                <a:latin typeface="Arial" panose="020B0604020202020204" pitchFamily="34" charset="0"/>
                <a:cs typeface="Arial" panose="020B0604020202020204" pitchFamily="34" charset="0"/>
              </a:defRPr>
            </a:lvl1pPr>
            <a:lvl2pPr>
              <a:lnSpc>
                <a:spcPts val="2640"/>
              </a:lnSpc>
              <a:defRPr sz="2000">
                <a:solidFill>
                  <a:srgbClr val="002554"/>
                </a:solidFill>
                <a:latin typeface="Arial" panose="020B0604020202020204" pitchFamily="34" charset="0"/>
                <a:cs typeface="Arial" panose="020B0604020202020204" pitchFamily="34" charset="0"/>
              </a:defRPr>
            </a:lvl2pPr>
            <a:lvl3pPr>
              <a:lnSpc>
                <a:spcPts val="2640"/>
              </a:lnSpc>
              <a:defRPr sz="2000">
                <a:solidFill>
                  <a:srgbClr val="002554"/>
                </a:solidFill>
                <a:latin typeface="Arial" panose="020B0604020202020204" pitchFamily="34" charset="0"/>
                <a:cs typeface="Arial" panose="020B0604020202020204" pitchFamily="34" charset="0"/>
              </a:defRPr>
            </a:lvl3pPr>
            <a:lvl4pPr>
              <a:lnSpc>
                <a:spcPts val="2640"/>
              </a:lnSpc>
              <a:defRPr sz="2000">
                <a:solidFill>
                  <a:srgbClr val="002554"/>
                </a:solidFill>
                <a:latin typeface="Arial" panose="020B0604020202020204" pitchFamily="34" charset="0"/>
                <a:cs typeface="Arial" panose="020B0604020202020204" pitchFamily="34" charset="0"/>
              </a:defRPr>
            </a:lvl4pPr>
            <a:lvl5pPr>
              <a:lnSpc>
                <a:spcPts val="2640"/>
              </a:lnSpc>
              <a:defRPr sz="2000">
                <a:solidFill>
                  <a:srgbClr val="002554"/>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6">
            <a:extLst>
              <a:ext uri="{FF2B5EF4-FFF2-40B4-BE49-F238E27FC236}">
                <a16:creationId xmlns="" xmlns:a16="http://schemas.microsoft.com/office/drawing/2014/main" id="{E4947523-FA4E-3345-AA77-2D5DFA728E9A}"/>
              </a:ext>
            </a:extLst>
          </p:cNvPr>
          <p:cNvSpPr>
            <a:spLocks noGrp="1"/>
          </p:cNvSpPr>
          <p:nvPr>
            <p:ph type="title"/>
          </p:nvPr>
        </p:nvSpPr>
        <p:spPr>
          <a:xfrm>
            <a:off x="838200" y="555641"/>
            <a:ext cx="10515600" cy="1325563"/>
          </a:xfrm>
          <a:prstGeom prst="rect">
            <a:avLst/>
          </a:prstGeom>
        </p:spPr>
        <p:txBody>
          <a:bodyPr lIns="0" tIns="0" rIns="0" bIns="0"/>
          <a:lstStyle>
            <a:lvl1pPr>
              <a:defRPr sz="3600" b="1">
                <a:solidFill>
                  <a:srgbClr val="002554"/>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5" name="Text Placeholder 8">
            <a:extLst>
              <a:ext uri="{FF2B5EF4-FFF2-40B4-BE49-F238E27FC236}">
                <a16:creationId xmlns="" xmlns:a16="http://schemas.microsoft.com/office/drawing/2014/main" id="{900E0900-274C-AC4B-BA88-0F382093C1D4}"/>
              </a:ext>
            </a:extLst>
          </p:cNvPr>
          <p:cNvSpPr>
            <a:spLocks noGrp="1"/>
          </p:cNvSpPr>
          <p:nvPr>
            <p:ph type="body" sz="quarter" idx="14" hasCustomPrompt="1"/>
          </p:nvPr>
        </p:nvSpPr>
        <p:spPr>
          <a:xfrm>
            <a:off x="838200" y="1982804"/>
            <a:ext cx="10515600" cy="1148703"/>
          </a:xfrm>
          <a:prstGeom prst="rect">
            <a:avLst/>
          </a:prstGeom>
        </p:spPr>
        <p:txBody>
          <a:bodyPr lIns="0" tIns="0" rIns="0" bIns="0"/>
          <a:lstStyle>
            <a:lvl1pPr marL="0" indent="0">
              <a:lnSpc>
                <a:spcPts val="3360"/>
              </a:lnSpc>
              <a:buNone/>
              <a:defRPr sz="2800">
                <a:solidFill>
                  <a:srgbClr val="002554"/>
                </a:solidFill>
                <a:latin typeface="Arial" panose="020B0604020202020204" pitchFamily="34" charset="0"/>
                <a:cs typeface="Arial" panose="020B0604020202020204" pitchFamily="34" charset="0"/>
              </a:defRPr>
            </a:lvl1pPr>
            <a:lvl2pPr>
              <a:defRPr sz="2000">
                <a:solidFill>
                  <a:srgbClr val="002554"/>
                </a:solidFill>
                <a:latin typeface="Arial" panose="020B0604020202020204" pitchFamily="34" charset="0"/>
                <a:cs typeface="Arial" panose="020B0604020202020204" pitchFamily="34" charset="0"/>
              </a:defRPr>
            </a:lvl2pPr>
            <a:lvl3pPr>
              <a:defRPr sz="2000">
                <a:solidFill>
                  <a:srgbClr val="002554"/>
                </a:solidFill>
                <a:latin typeface="Arial" panose="020B0604020202020204" pitchFamily="34" charset="0"/>
                <a:cs typeface="Arial" panose="020B0604020202020204" pitchFamily="34" charset="0"/>
              </a:defRPr>
            </a:lvl3pPr>
            <a:lvl4pPr>
              <a:defRPr sz="2000">
                <a:solidFill>
                  <a:srgbClr val="002554"/>
                </a:solidFill>
                <a:latin typeface="Arial" panose="020B0604020202020204" pitchFamily="34" charset="0"/>
                <a:cs typeface="Arial" panose="020B0604020202020204" pitchFamily="34" charset="0"/>
              </a:defRPr>
            </a:lvl4pPr>
            <a:lvl5pPr>
              <a:defRPr sz="2000">
                <a:solidFill>
                  <a:srgbClr val="002554"/>
                </a:solidFill>
                <a:latin typeface="Arial" panose="020B0604020202020204" pitchFamily="34" charset="0"/>
                <a:cs typeface="Arial" panose="020B0604020202020204" pitchFamily="34" charset="0"/>
              </a:defRPr>
            </a:lvl5pPr>
          </a:lstStyle>
          <a:p>
            <a:pPr lvl="0"/>
            <a:r>
              <a:rPr lang="en-US" dirty="0"/>
              <a:t>Click to add Introduction</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8914" y="6114912"/>
            <a:ext cx="1400269" cy="539016"/>
          </a:xfrm>
          <a:prstGeom prst="rect">
            <a:avLst/>
          </a:prstGeom>
        </p:spPr>
      </p:pic>
    </p:spTree>
    <p:extLst>
      <p:ext uri="{BB962C8B-B14F-4D97-AF65-F5344CB8AC3E}">
        <p14:creationId xmlns:p14="http://schemas.microsoft.com/office/powerpoint/2010/main" val="3765471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Title and Two Column Text">
    <p:spTree>
      <p:nvGrpSpPr>
        <p:cNvPr id="1" name=""/>
        <p:cNvGrpSpPr/>
        <p:nvPr/>
      </p:nvGrpSpPr>
      <p:grpSpPr>
        <a:xfrm>
          <a:off x="0" y="0"/>
          <a:ext cx="0" cy="0"/>
          <a:chOff x="0" y="0"/>
          <a:chExt cx="0" cy="0"/>
        </a:xfrm>
      </p:grpSpPr>
      <p:cxnSp>
        <p:nvCxnSpPr>
          <p:cNvPr id="11" name="Straight Connector 10">
            <a:extLst>
              <a:ext uri="{FF2B5EF4-FFF2-40B4-BE49-F238E27FC236}">
                <a16:creationId xmlns="" xmlns:a16="http://schemas.microsoft.com/office/drawing/2014/main" id="{BFF3C3E0-2AF8-F347-9E2D-7F70C4E4277C}"/>
              </a:ext>
            </a:extLst>
          </p:cNvPr>
          <p:cNvCxnSpPr>
            <a:cxnSpLocks/>
          </p:cNvCxnSpPr>
          <p:nvPr userDrawn="1"/>
        </p:nvCxnSpPr>
        <p:spPr>
          <a:xfrm>
            <a:off x="6096000" y="1979113"/>
            <a:ext cx="0" cy="4055927"/>
          </a:xfrm>
          <a:prstGeom prst="line">
            <a:avLst/>
          </a:prstGeom>
          <a:ln w="6350">
            <a:solidFill>
              <a:srgbClr val="002554"/>
            </a:solidFill>
          </a:ln>
        </p:spPr>
        <p:style>
          <a:lnRef idx="1">
            <a:schemeClr val="accent1"/>
          </a:lnRef>
          <a:fillRef idx="0">
            <a:schemeClr val="accent1"/>
          </a:fillRef>
          <a:effectRef idx="0">
            <a:schemeClr val="accent1"/>
          </a:effectRef>
          <a:fontRef idx="minor">
            <a:schemeClr val="tx1"/>
          </a:fontRef>
        </p:style>
      </p:cxnSp>
      <p:sp>
        <p:nvSpPr>
          <p:cNvPr id="12" name="Text Placeholder 8">
            <a:extLst>
              <a:ext uri="{FF2B5EF4-FFF2-40B4-BE49-F238E27FC236}">
                <a16:creationId xmlns="" xmlns:a16="http://schemas.microsoft.com/office/drawing/2014/main" id="{CB795C13-C050-5148-B7C7-894BCC5CE9B4}"/>
              </a:ext>
            </a:extLst>
          </p:cNvPr>
          <p:cNvSpPr>
            <a:spLocks noGrp="1"/>
          </p:cNvSpPr>
          <p:nvPr>
            <p:ph type="body" sz="quarter" idx="13"/>
          </p:nvPr>
        </p:nvSpPr>
        <p:spPr>
          <a:xfrm>
            <a:off x="838200" y="1979111"/>
            <a:ext cx="4970463" cy="4055929"/>
          </a:xfrm>
          <a:prstGeom prst="rect">
            <a:avLst/>
          </a:prstGeom>
        </p:spPr>
        <p:txBody>
          <a:bodyPr lIns="0" tIns="0" rIns="0" bIns="0"/>
          <a:lstStyle>
            <a:lvl1pPr>
              <a:lnSpc>
                <a:spcPts val="2640"/>
              </a:lnSpc>
              <a:defRPr sz="2200">
                <a:solidFill>
                  <a:srgbClr val="002554"/>
                </a:solidFill>
                <a:latin typeface="Arial" panose="020B0604020202020204" pitchFamily="34" charset="0"/>
                <a:cs typeface="Arial" panose="020B0604020202020204" pitchFamily="34" charset="0"/>
              </a:defRPr>
            </a:lvl1pPr>
            <a:lvl2pPr>
              <a:lnSpc>
                <a:spcPts val="2640"/>
              </a:lnSpc>
              <a:defRPr sz="2000">
                <a:solidFill>
                  <a:srgbClr val="002554"/>
                </a:solidFill>
                <a:latin typeface="Arial" panose="020B0604020202020204" pitchFamily="34" charset="0"/>
                <a:cs typeface="Arial" panose="020B0604020202020204" pitchFamily="34" charset="0"/>
              </a:defRPr>
            </a:lvl2pPr>
            <a:lvl3pPr>
              <a:lnSpc>
                <a:spcPts val="2640"/>
              </a:lnSpc>
              <a:defRPr sz="2000">
                <a:solidFill>
                  <a:srgbClr val="002554"/>
                </a:solidFill>
                <a:latin typeface="Arial" panose="020B0604020202020204" pitchFamily="34" charset="0"/>
                <a:cs typeface="Arial" panose="020B0604020202020204" pitchFamily="34" charset="0"/>
              </a:defRPr>
            </a:lvl3pPr>
            <a:lvl4pPr>
              <a:lnSpc>
                <a:spcPts val="2640"/>
              </a:lnSpc>
              <a:defRPr sz="2000">
                <a:solidFill>
                  <a:srgbClr val="002554"/>
                </a:solidFill>
                <a:latin typeface="Arial" panose="020B0604020202020204" pitchFamily="34" charset="0"/>
                <a:cs typeface="Arial" panose="020B0604020202020204" pitchFamily="34" charset="0"/>
              </a:defRPr>
            </a:lvl4pPr>
            <a:lvl5pPr>
              <a:lnSpc>
                <a:spcPts val="2640"/>
              </a:lnSpc>
              <a:defRPr sz="2000">
                <a:solidFill>
                  <a:srgbClr val="002554"/>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8">
            <a:extLst>
              <a:ext uri="{FF2B5EF4-FFF2-40B4-BE49-F238E27FC236}">
                <a16:creationId xmlns="" xmlns:a16="http://schemas.microsoft.com/office/drawing/2014/main" id="{3FD2C6C8-83E3-3640-89EA-04BBAF69086A}"/>
              </a:ext>
            </a:extLst>
          </p:cNvPr>
          <p:cNvSpPr>
            <a:spLocks noGrp="1"/>
          </p:cNvSpPr>
          <p:nvPr>
            <p:ph type="body" sz="quarter" idx="14"/>
          </p:nvPr>
        </p:nvSpPr>
        <p:spPr>
          <a:xfrm>
            <a:off x="6383337" y="1979111"/>
            <a:ext cx="4970463" cy="4055929"/>
          </a:xfrm>
          <a:prstGeom prst="rect">
            <a:avLst/>
          </a:prstGeom>
        </p:spPr>
        <p:txBody>
          <a:bodyPr lIns="0" tIns="0" rIns="0" bIns="0"/>
          <a:lstStyle>
            <a:lvl1pPr>
              <a:lnSpc>
                <a:spcPts val="2640"/>
              </a:lnSpc>
              <a:defRPr sz="2200">
                <a:solidFill>
                  <a:srgbClr val="002554"/>
                </a:solidFill>
                <a:latin typeface="Arial" panose="020B0604020202020204" pitchFamily="34" charset="0"/>
                <a:cs typeface="Arial" panose="020B0604020202020204" pitchFamily="34" charset="0"/>
              </a:defRPr>
            </a:lvl1pPr>
            <a:lvl2pPr>
              <a:lnSpc>
                <a:spcPts val="2640"/>
              </a:lnSpc>
              <a:defRPr sz="2000">
                <a:solidFill>
                  <a:srgbClr val="002554"/>
                </a:solidFill>
                <a:latin typeface="Arial" panose="020B0604020202020204" pitchFamily="34" charset="0"/>
                <a:cs typeface="Arial" panose="020B0604020202020204" pitchFamily="34" charset="0"/>
              </a:defRPr>
            </a:lvl2pPr>
            <a:lvl3pPr>
              <a:lnSpc>
                <a:spcPts val="2640"/>
              </a:lnSpc>
              <a:defRPr sz="2000">
                <a:solidFill>
                  <a:srgbClr val="002554"/>
                </a:solidFill>
                <a:latin typeface="Arial" panose="020B0604020202020204" pitchFamily="34" charset="0"/>
                <a:cs typeface="Arial" panose="020B0604020202020204" pitchFamily="34" charset="0"/>
              </a:defRPr>
            </a:lvl3pPr>
            <a:lvl4pPr>
              <a:lnSpc>
                <a:spcPts val="2640"/>
              </a:lnSpc>
              <a:defRPr sz="2000">
                <a:solidFill>
                  <a:srgbClr val="002554"/>
                </a:solidFill>
                <a:latin typeface="Arial" panose="020B0604020202020204" pitchFamily="34" charset="0"/>
                <a:cs typeface="Arial" panose="020B0604020202020204" pitchFamily="34" charset="0"/>
              </a:defRPr>
            </a:lvl4pPr>
            <a:lvl5pPr>
              <a:lnSpc>
                <a:spcPts val="2640"/>
              </a:lnSpc>
              <a:defRPr sz="2000">
                <a:solidFill>
                  <a:srgbClr val="002554"/>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6">
            <a:extLst>
              <a:ext uri="{FF2B5EF4-FFF2-40B4-BE49-F238E27FC236}">
                <a16:creationId xmlns="" xmlns:a16="http://schemas.microsoft.com/office/drawing/2014/main" id="{8DD41597-D92A-934C-A13C-1D71FCAB08AE}"/>
              </a:ext>
            </a:extLst>
          </p:cNvPr>
          <p:cNvSpPr>
            <a:spLocks noGrp="1"/>
          </p:cNvSpPr>
          <p:nvPr>
            <p:ph type="title"/>
          </p:nvPr>
        </p:nvSpPr>
        <p:spPr>
          <a:xfrm>
            <a:off x="838200" y="555641"/>
            <a:ext cx="10515600" cy="1325563"/>
          </a:xfrm>
          <a:prstGeom prst="rect">
            <a:avLst/>
          </a:prstGeom>
        </p:spPr>
        <p:txBody>
          <a:bodyPr lIns="0" tIns="0" rIns="0" bIns="0"/>
          <a:lstStyle>
            <a:lvl1pPr>
              <a:defRPr sz="3600" b="1">
                <a:solidFill>
                  <a:srgbClr val="002554"/>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8914" y="6114912"/>
            <a:ext cx="1400269" cy="539016"/>
          </a:xfrm>
          <a:prstGeom prst="rect">
            <a:avLst/>
          </a:prstGeom>
        </p:spPr>
      </p:pic>
    </p:spTree>
    <p:extLst>
      <p:ext uri="{BB962C8B-B14F-4D97-AF65-F5344CB8AC3E}">
        <p14:creationId xmlns:p14="http://schemas.microsoft.com/office/powerpoint/2010/main" val="265475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081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2" r:id="rId5"/>
    <p:sldLayoutId id="2147483653" r:id="rId6"/>
    <p:sldLayoutId id="2147483655" r:id="rId7"/>
    <p:sldLayoutId id="2147483660" r:id="rId8"/>
    <p:sldLayoutId id="2147483656" r:id="rId9"/>
    <p:sldLayoutId id="2147483657" r:id="rId10"/>
    <p:sldLayoutId id="2147483658" r:id="rId11"/>
    <p:sldLayoutId id="2147483659" r:id="rId12"/>
    <p:sldLayoutId id="2147483661" r:id="rId13"/>
    <p:sldLayoutId id="2147483662" r:id="rId14"/>
    <p:sldLayoutId id="2147483675" r:id="rId15"/>
    <p:sldLayoutId id="2147483679" r:id="rId16"/>
    <p:sldLayoutId id="2147483678" r:id="rId17"/>
    <p:sldLayoutId id="2147483680" r:id="rId18"/>
    <p:sldLayoutId id="2147483681" r:id="rId19"/>
    <p:sldLayoutId id="2147483682" r:id="rId20"/>
    <p:sldLayoutId id="2147483683" r:id="rId21"/>
    <p:sldLayoutId id="2147483684" r:id="rId2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hyperlink" Target="https://www.officeforstudents.org.uk/data-and-analysis/differences-in-student-outcomes/"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3309A0-3E25-3A46-8245-9C92A1448474}"/>
              </a:ext>
            </a:extLst>
          </p:cNvPr>
          <p:cNvSpPr>
            <a:spLocks noGrp="1"/>
          </p:cNvSpPr>
          <p:nvPr>
            <p:ph type="title"/>
          </p:nvPr>
        </p:nvSpPr>
        <p:spPr>
          <a:xfrm>
            <a:off x="179439" y="863922"/>
            <a:ext cx="6327891" cy="3718967"/>
          </a:xfrm>
        </p:spPr>
        <p:txBody>
          <a:bodyPr/>
          <a:lstStyle/>
          <a:p>
            <a:r>
              <a:rPr lang="en-US" dirty="0" smtClean="0"/>
              <a:t>Taking an intersectional approach to Access &amp; Participation Plans</a:t>
            </a:r>
            <a:endParaRPr lang="en-US" dirty="0"/>
          </a:p>
        </p:txBody>
      </p:sp>
      <p:sp>
        <p:nvSpPr>
          <p:cNvPr id="4" name="Text Placeholder 3">
            <a:extLst>
              <a:ext uri="{FF2B5EF4-FFF2-40B4-BE49-F238E27FC236}">
                <a16:creationId xmlns="" xmlns:a16="http://schemas.microsoft.com/office/drawing/2014/main" id="{8B50C013-0F89-8B43-B7B4-DC4F5E5F8E25}"/>
              </a:ext>
            </a:extLst>
          </p:cNvPr>
          <p:cNvSpPr>
            <a:spLocks noGrp="1"/>
          </p:cNvSpPr>
          <p:nvPr>
            <p:ph type="body" sz="quarter" idx="11"/>
          </p:nvPr>
        </p:nvSpPr>
        <p:spPr>
          <a:xfrm>
            <a:off x="7342909" y="6021494"/>
            <a:ext cx="3694426" cy="872034"/>
          </a:xfrm>
        </p:spPr>
        <p:txBody>
          <a:bodyPr/>
          <a:lstStyle/>
          <a:p>
            <a:r>
              <a:rPr lang="en-US" dirty="0" smtClean="0"/>
              <a:t>@AmyNorton8</a:t>
            </a:r>
          </a:p>
          <a:p>
            <a:r>
              <a:rPr lang="en-US" dirty="0" smtClean="0"/>
              <a:t>@</a:t>
            </a:r>
            <a:r>
              <a:rPr lang="en-US" dirty="0" err="1" smtClean="0"/>
              <a:t>officestudents</a:t>
            </a:r>
            <a:endParaRPr lang="en-US" dirty="0"/>
          </a:p>
        </p:txBody>
      </p:sp>
      <p:sp>
        <p:nvSpPr>
          <p:cNvPr id="5" name="Text Placeholder 4">
            <a:extLst>
              <a:ext uri="{FF2B5EF4-FFF2-40B4-BE49-F238E27FC236}">
                <a16:creationId xmlns="" xmlns:a16="http://schemas.microsoft.com/office/drawing/2014/main" id="{E20420D8-A4CD-6743-8B93-250438773441}"/>
              </a:ext>
            </a:extLst>
          </p:cNvPr>
          <p:cNvSpPr>
            <a:spLocks noGrp="1"/>
          </p:cNvSpPr>
          <p:nvPr>
            <p:ph type="body" sz="quarter" idx="12"/>
          </p:nvPr>
        </p:nvSpPr>
        <p:spPr>
          <a:xfrm>
            <a:off x="791999" y="4025157"/>
            <a:ext cx="5983287" cy="408702"/>
          </a:xfrm>
        </p:spPr>
        <p:txBody>
          <a:bodyPr/>
          <a:lstStyle/>
          <a:p>
            <a:r>
              <a:rPr lang="en-US" dirty="0" smtClean="0"/>
              <a:t>Amy Norton &amp; Alex Lewis</a:t>
            </a:r>
            <a:endParaRPr lang="en-US" dirty="0"/>
          </a:p>
        </p:txBody>
      </p:sp>
      <p:sp>
        <p:nvSpPr>
          <p:cNvPr id="6" name="Text Placeholder 5">
            <a:extLst>
              <a:ext uri="{FF2B5EF4-FFF2-40B4-BE49-F238E27FC236}">
                <a16:creationId xmlns="" xmlns:a16="http://schemas.microsoft.com/office/drawing/2014/main" id="{B79F450D-22E6-294B-855E-91394238176A}"/>
              </a:ext>
            </a:extLst>
          </p:cNvPr>
          <p:cNvSpPr>
            <a:spLocks noGrp="1"/>
          </p:cNvSpPr>
          <p:nvPr>
            <p:ph type="body" sz="quarter" idx="13"/>
          </p:nvPr>
        </p:nvSpPr>
        <p:spPr>
          <a:xfrm>
            <a:off x="791998" y="4546030"/>
            <a:ext cx="5983287" cy="333425"/>
          </a:xfrm>
        </p:spPr>
        <p:txBody>
          <a:bodyPr/>
          <a:lstStyle/>
          <a:p>
            <a:r>
              <a:rPr lang="en-US" dirty="0" smtClean="0"/>
              <a:t>Equality &amp; Diversity Team, Office for Students</a:t>
            </a:r>
            <a:endParaRPr lang="en-US" dirty="0"/>
          </a:p>
        </p:txBody>
      </p:sp>
      <p:sp>
        <p:nvSpPr>
          <p:cNvPr id="7" name="Text Placeholder 6">
            <a:extLst>
              <a:ext uri="{FF2B5EF4-FFF2-40B4-BE49-F238E27FC236}">
                <a16:creationId xmlns="" xmlns:a16="http://schemas.microsoft.com/office/drawing/2014/main" id="{40C96F25-A5B5-2B4E-A9FB-01DF12DEBDB5}"/>
              </a:ext>
            </a:extLst>
          </p:cNvPr>
          <p:cNvSpPr>
            <a:spLocks noGrp="1"/>
          </p:cNvSpPr>
          <p:nvPr>
            <p:ph type="body" sz="quarter" idx="14"/>
          </p:nvPr>
        </p:nvSpPr>
        <p:spPr>
          <a:xfrm>
            <a:off x="791998" y="5170398"/>
            <a:ext cx="5983287" cy="615553"/>
          </a:xfrm>
        </p:spPr>
        <p:txBody>
          <a:bodyPr/>
          <a:lstStyle/>
          <a:p>
            <a:r>
              <a:rPr lang="en-US" dirty="0" smtClean="0"/>
              <a:t>NASDN &amp; LGBT </a:t>
            </a:r>
            <a:r>
              <a:rPr lang="en-US" dirty="0" err="1" smtClean="0"/>
              <a:t>NoN</a:t>
            </a:r>
            <a:r>
              <a:rPr lang="en-US" dirty="0" smtClean="0"/>
              <a:t> Conference, Manchester Metropolitan University</a:t>
            </a:r>
            <a:endParaRPr lang="en-US" dirty="0"/>
          </a:p>
        </p:txBody>
      </p:sp>
      <p:sp>
        <p:nvSpPr>
          <p:cNvPr id="8" name="Text Placeholder 7">
            <a:extLst>
              <a:ext uri="{FF2B5EF4-FFF2-40B4-BE49-F238E27FC236}">
                <a16:creationId xmlns="" xmlns:a16="http://schemas.microsoft.com/office/drawing/2014/main" id="{DA42E99D-6D0F-7145-B202-48C3A17680A8}"/>
              </a:ext>
            </a:extLst>
          </p:cNvPr>
          <p:cNvSpPr>
            <a:spLocks noGrp="1"/>
          </p:cNvSpPr>
          <p:nvPr>
            <p:ph type="body" sz="quarter" idx="15"/>
          </p:nvPr>
        </p:nvSpPr>
        <p:spPr/>
        <p:txBody>
          <a:bodyPr/>
          <a:lstStyle/>
          <a:p>
            <a:r>
              <a:rPr lang="en-US" dirty="0" smtClean="0"/>
              <a:t>20 June 2019</a:t>
            </a:r>
            <a:endParaRPr lang="en-US" dirty="0"/>
          </a:p>
        </p:txBody>
      </p:sp>
    </p:spTree>
    <p:extLst>
      <p:ext uri="{BB962C8B-B14F-4D97-AF65-F5344CB8AC3E}">
        <p14:creationId xmlns:p14="http://schemas.microsoft.com/office/powerpoint/2010/main" val="81139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D375A3B8-2641-4C4A-BC01-9686B01F1ADF}"/>
              </a:ext>
            </a:extLst>
          </p:cNvPr>
          <p:cNvSpPr>
            <a:spLocks noGrp="1"/>
          </p:cNvSpPr>
          <p:nvPr>
            <p:ph type="title"/>
          </p:nvPr>
        </p:nvSpPr>
        <p:spPr/>
        <p:txBody>
          <a:bodyPr/>
          <a:lstStyle/>
          <a:p>
            <a:r>
              <a:rPr lang="en-GB" dirty="0">
                <a:solidFill>
                  <a:srgbClr val="002060"/>
                </a:solidFill>
              </a:rPr>
              <a:t>Target groups</a:t>
            </a:r>
            <a:endParaRPr lang="en-GB" dirty="0"/>
          </a:p>
        </p:txBody>
      </p:sp>
      <p:sp>
        <p:nvSpPr>
          <p:cNvPr id="5" name="Content Placeholder 4">
            <a:extLst>
              <a:ext uri="{FF2B5EF4-FFF2-40B4-BE49-F238E27FC236}">
                <a16:creationId xmlns="" xmlns:a16="http://schemas.microsoft.com/office/drawing/2014/main" id="{5913D0A5-E92F-45C2-B48D-2F169E93158F}"/>
              </a:ext>
            </a:extLst>
          </p:cNvPr>
          <p:cNvSpPr>
            <a:spLocks noGrp="1"/>
          </p:cNvSpPr>
          <p:nvPr>
            <p:ph idx="1"/>
          </p:nvPr>
        </p:nvSpPr>
        <p:spPr>
          <a:xfrm>
            <a:off x="918633" y="1347983"/>
            <a:ext cx="10319280" cy="4553500"/>
          </a:xfrm>
        </p:spPr>
        <p:txBody>
          <a:bodyPr>
            <a:noAutofit/>
          </a:bodyPr>
          <a:lstStyle/>
          <a:p>
            <a:pPr marL="457200" indent="-457200">
              <a:lnSpc>
                <a:spcPct val="120000"/>
              </a:lnSpc>
              <a:spcBef>
                <a:spcPts val="600"/>
              </a:spcBef>
              <a:buFont typeface="Arial" panose="020B0604020202020204" pitchFamily="34" charset="0"/>
              <a:buChar char="•"/>
            </a:pPr>
            <a:r>
              <a:rPr lang="en-GB" sz="2800" dirty="0">
                <a:solidFill>
                  <a:srgbClr val="002060"/>
                </a:solidFill>
              </a:rPr>
              <a:t>Students from areas of low higher education participation, low household income and/or low socioeconomic status </a:t>
            </a:r>
          </a:p>
          <a:p>
            <a:pPr marL="457200" indent="-457200">
              <a:lnSpc>
                <a:spcPct val="120000"/>
              </a:lnSpc>
              <a:spcBef>
                <a:spcPts val="600"/>
              </a:spcBef>
              <a:buFont typeface="Arial" panose="020B0604020202020204" pitchFamily="34" charset="0"/>
              <a:buChar char="•"/>
            </a:pPr>
            <a:r>
              <a:rPr lang="en-GB" sz="2800" dirty="0">
                <a:solidFill>
                  <a:srgbClr val="002060"/>
                </a:solidFill>
              </a:rPr>
              <a:t>students of particular ethnicities </a:t>
            </a:r>
          </a:p>
          <a:p>
            <a:pPr marL="457200" indent="-457200">
              <a:lnSpc>
                <a:spcPct val="120000"/>
              </a:lnSpc>
              <a:spcBef>
                <a:spcPts val="600"/>
              </a:spcBef>
              <a:buFont typeface="Arial" panose="020B0604020202020204" pitchFamily="34" charset="0"/>
              <a:buChar char="•"/>
            </a:pPr>
            <a:r>
              <a:rPr lang="en-GB" sz="2800" dirty="0">
                <a:solidFill>
                  <a:srgbClr val="002060"/>
                </a:solidFill>
              </a:rPr>
              <a:t>mature students </a:t>
            </a:r>
          </a:p>
          <a:p>
            <a:pPr marL="457200" indent="-457200">
              <a:lnSpc>
                <a:spcPct val="120000"/>
              </a:lnSpc>
              <a:spcBef>
                <a:spcPts val="600"/>
              </a:spcBef>
              <a:buFont typeface="Arial" panose="020B0604020202020204" pitchFamily="34" charset="0"/>
              <a:buChar char="•"/>
            </a:pPr>
            <a:r>
              <a:rPr lang="en-GB" sz="2800" dirty="0">
                <a:solidFill>
                  <a:srgbClr val="002060"/>
                </a:solidFill>
              </a:rPr>
              <a:t>disabled students </a:t>
            </a:r>
          </a:p>
          <a:p>
            <a:pPr marL="457200" indent="-457200">
              <a:lnSpc>
                <a:spcPct val="120000"/>
              </a:lnSpc>
              <a:spcBef>
                <a:spcPts val="600"/>
              </a:spcBef>
              <a:buFont typeface="Arial" panose="020B0604020202020204" pitchFamily="34" charset="0"/>
              <a:buChar char="•"/>
            </a:pPr>
            <a:r>
              <a:rPr lang="en-GB" sz="2800" dirty="0">
                <a:solidFill>
                  <a:srgbClr val="002060"/>
                </a:solidFill>
              </a:rPr>
              <a:t>care leavers </a:t>
            </a:r>
          </a:p>
        </p:txBody>
      </p:sp>
    </p:spTree>
    <p:extLst>
      <p:ext uri="{BB962C8B-B14F-4D97-AF65-F5344CB8AC3E}">
        <p14:creationId xmlns:p14="http://schemas.microsoft.com/office/powerpoint/2010/main" val="1381978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t>Entrants from low participation neighbourhoods (POLAR4) since 2006-07 </a:t>
            </a:r>
            <a:r>
              <a:rPr lang="en-GB" sz="3600" b="1" dirty="0"/>
              <a:t/>
            </a:r>
            <a:br>
              <a:rPr lang="en-GB" sz="3600" b="1" dirty="0"/>
            </a:br>
            <a:endParaRPr lang="en-GB" sz="36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1314" y="1956751"/>
            <a:ext cx="6429375" cy="4114800"/>
          </a:xfrm>
          <a:prstGeom prst="rect">
            <a:avLst/>
          </a:prstGeom>
        </p:spPr>
      </p:pic>
      <p:sp>
        <p:nvSpPr>
          <p:cNvPr id="6" name="TextBox 5">
            <a:extLst>
              <a:ext uri="{FF2B5EF4-FFF2-40B4-BE49-F238E27FC236}">
                <a16:creationId xmlns="" xmlns:a16="http://schemas.microsoft.com/office/drawing/2014/main" id="{B40080E8-BD7A-459F-9FE6-43A145FBB3A7}"/>
              </a:ext>
            </a:extLst>
          </p:cNvPr>
          <p:cNvSpPr txBox="1"/>
          <p:nvPr/>
        </p:nvSpPr>
        <p:spPr>
          <a:xfrm>
            <a:off x="2881314" y="6422667"/>
            <a:ext cx="3507699"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Source: HESA, English institutions</a:t>
            </a:r>
          </a:p>
        </p:txBody>
      </p:sp>
    </p:spTree>
    <p:extLst>
      <p:ext uri="{BB962C8B-B14F-4D97-AF65-F5344CB8AC3E}">
        <p14:creationId xmlns:p14="http://schemas.microsoft.com/office/powerpoint/2010/main" val="1089579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a:t>Entrants from low participation neighbourhoods (POLAR4) in high tariff universities since 2006-07 </a:t>
            </a:r>
            <a:br>
              <a:rPr lang="en-GB" b="1" dirty="0"/>
            </a:br>
            <a:endParaRPr lang="en-GB"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1314" y="2047240"/>
            <a:ext cx="6429375" cy="4114800"/>
          </a:xfrm>
          <a:prstGeom prst="rect">
            <a:avLst/>
          </a:prstGeom>
        </p:spPr>
      </p:pic>
      <p:sp>
        <p:nvSpPr>
          <p:cNvPr id="6" name="TextBox 5">
            <a:extLst>
              <a:ext uri="{FF2B5EF4-FFF2-40B4-BE49-F238E27FC236}">
                <a16:creationId xmlns="" xmlns:a16="http://schemas.microsoft.com/office/drawing/2014/main" id="{9C576B6D-8C39-42A9-B90E-09FFBB029307}"/>
              </a:ext>
            </a:extLst>
          </p:cNvPr>
          <p:cNvSpPr txBox="1"/>
          <p:nvPr/>
        </p:nvSpPr>
        <p:spPr>
          <a:xfrm>
            <a:off x="2881314" y="6422667"/>
            <a:ext cx="3507699"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Source: HESA, English institutions</a:t>
            </a:r>
          </a:p>
        </p:txBody>
      </p:sp>
    </p:spTree>
    <p:extLst>
      <p:ext uri="{BB962C8B-B14F-4D97-AF65-F5344CB8AC3E}">
        <p14:creationId xmlns:p14="http://schemas.microsoft.com/office/powerpoint/2010/main" val="2590978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538921"/>
            <a:ext cx="10515600" cy="4042611"/>
          </a:xfrm>
        </p:spPr>
        <p:txBody>
          <a:bodyPr/>
          <a:lstStyle/>
          <a:p>
            <a:pPr marL="0" indent="0">
              <a:lnSpc>
                <a:spcPct val="120000"/>
              </a:lnSpc>
              <a:buNone/>
            </a:pPr>
            <a:r>
              <a:rPr lang="en-GB" sz="2400" b="1" dirty="0">
                <a:solidFill>
                  <a:srgbClr val="002060"/>
                </a:solidFill>
              </a:rPr>
              <a:t>In addition, there are groups of students where there is specific evidence that barriers exist that may prevent equality of opportunity. </a:t>
            </a:r>
          </a:p>
          <a:p>
            <a:pPr>
              <a:lnSpc>
                <a:spcPct val="120000"/>
              </a:lnSpc>
            </a:pPr>
            <a:r>
              <a:rPr lang="en-GB" sz="2400" dirty="0" smtClean="0">
                <a:solidFill>
                  <a:srgbClr val="002060"/>
                </a:solidFill>
              </a:rPr>
              <a:t>carers </a:t>
            </a:r>
            <a:endParaRPr lang="en-GB" sz="2400" dirty="0">
              <a:solidFill>
                <a:srgbClr val="002060"/>
              </a:solidFill>
            </a:endParaRPr>
          </a:p>
          <a:p>
            <a:pPr>
              <a:lnSpc>
                <a:spcPct val="120000"/>
              </a:lnSpc>
              <a:spcBef>
                <a:spcPts val="600"/>
              </a:spcBef>
            </a:pPr>
            <a:r>
              <a:rPr lang="en-GB" sz="2400" dirty="0" smtClean="0">
                <a:solidFill>
                  <a:srgbClr val="002060"/>
                </a:solidFill>
              </a:rPr>
              <a:t>people </a:t>
            </a:r>
            <a:r>
              <a:rPr lang="en-GB" sz="2400" dirty="0">
                <a:solidFill>
                  <a:srgbClr val="002060"/>
                </a:solidFill>
              </a:rPr>
              <a:t>estranged from their families </a:t>
            </a:r>
          </a:p>
          <a:p>
            <a:pPr>
              <a:lnSpc>
                <a:spcPct val="120000"/>
              </a:lnSpc>
              <a:spcBef>
                <a:spcPts val="600"/>
              </a:spcBef>
            </a:pPr>
            <a:r>
              <a:rPr lang="en-GB" sz="2400" dirty="0" smtClean="0">
                <a:solidFill>
                  <a:srgbClr val="002060"/>
                </a:solidFill>
              </a:rPr>
              <a:t>people </a:t>
            </a:r>
            <a:r>
              <a:rPr lang="en-GB" sz="2400" dirty="0">
                <a:solidFill>
                  <a:srgbClr val="002060"/>
                </a:solidFill>
              </a:rPr>
              <a:t>from Gypsy, Roma and Traveller communities </a:t>
            </a:r>
          </a:p>
          <a:p>
            <a:pPr>
              <a:lnSpc>
                <a:spcPct val="120000"/>
              </a:lnSpc>
              <a:spcBef>
                <a:spcPts val="600"/>
              </a:spcBef>
            </a:pPr>
            <a:r>
              <a:rPr lang="en-GB" sz="2400" dirty="0" smtClean="0">
                <a:solidFill>
                  <a:srgbClr val="002060"/>
                </a:solidFill>
              </a:rPr>
              <a:t>refugees </a:t>
            </a:r>
            <a:endParaRPr lang="en-GB" sz="2400" dirty="0">
              <a:solidFill>
                <a:srgbClr val="002060"/>
              </a:solidFill>
            </a:endParaRPr>
          </a:p>
          <a:p>
            <a:pPr>
              <a:lnSpc>
                <a:spcPct val="120000"/>
              </a:lnSpc>
              <a:spcBef>
                <a:spcPts val="600"/>
              </a:spcBef>
            </a:pPr>
            <a:r>
              <a:rPr lang="en-GB" sz="2400" dirty="0" smtClean="0">
                <a:solidFill>
                  <a:srgbClr val="002060"/>
                </a:solidFill>
              </a:rPr>
              <a:t>people </a:t>
            </a:r>
            <a:r>
              <a:rPr lang="en-GB" sz="2400" dirty="0">
                <a:solidFill>
                  <a:srgbClr val="002060"/>
                </a:solidFill>
              </a:rPr>
              <a:t>with specific learning difficulties and mental health problems </a:t>
            </a:r>
          </a:p>
          <a:p>
            <a:pPr>
              <a:lnSpc>
                <a:spcPct val="120000"/>
              </a:lnSpc>
              <a:spcBef>
                <a:spcPts val="600"/>
              </a:spcBef>
            </a:pPr>
            <a:r>
              <a:rPr lang="en-GB" sz="2400" dirty="0" smtClean="0">
                <a:solidFill>
                  <a:srgbClr val="002060"/>
                </a:solidFill>
              </a:rPr>
              <a:t>children </a:t>
            </a:r>
            <a:r>
              <a:rPr lang="en-GB" sz="2400" dirty="0">
                <a:solidFill>
                  <a:srgbClr val="002060"/>
                </a:solidFill>
              </a:rPr>
              <a:t>of military </a:t>
            </a:r>
            <a:r>
              <a:rPr lang="en-GB" sz="2400" dirty="0" smtClean="0">
                <a:solidFill>
                  <a:srgbClr val="002060"/>
                </a:solidFill>
              </a:rPr>
              <a:t>families </a:t>
            </a:r>
            <a:endParaRPr lang="en-GB" sz="2400" dirty="0">
              <a:solidFill>
                <a:srgbClr val="002060"/>
              </a:solidFill>
            </a:endParaRPr>
          </a:p>
          <a:p>
            <a:endParaRPr lang="en-GB" dirty="0"/>
          </a:p>
        </p:txBody>
      </p:sp>
      <p:sp>
        <p:nvSpPr>
          <p:cNvPr id="3" name="Title 2"/>
          <p:cNvSpPr>
            <a:spLocks noGrp="1"/>
          </p:cNvSpPr>
          <p:nvPr>
            <p:ph type="title"/>
          </p:nvPr>
        </p:nvSpPr>
        <p:spPr/>
        <p:txBody>
          <a:bodyPr/>
          <a:lstStyle/>
          <a:p>
            <a:r>
              <a:rPr lang="en-GB" dirty="0" smtClean="0"/>
              <a:t>Other target groups</a:t>
            </a:r>
            <a:endParaRPr lang="en-GB" dirty="0"/>
          </a:p>
        </p:txBody>
      </p:sp>
    </p:spTree>
    <p:extLst>
      <p:ext uri="{BB962C8B-B14F-4D97-AF65-F5344CB8AC3E}">
        <p14:creationId xmlns:p14="http://schemas.microsoft.com/office/powerpoint/2010/main" val="3959913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16D5AA94-6F2F-4D1E-B5C0-AE2F87F0723B}"/>
              </a:ext>
            </a:extLst>
          </p:cNvPr>
          <p:cNvSpPr>
            <a:spLocks noGrp="1"/>
          </p:cNvSpPr>
          <p:nvPr>
            <p:ph type="title"/>
          </p:nvPr>
        </p:nvSpPr>
        <p:spPr>
          <a:xfrm>
            <a:off x="864452" y="728663"/>
            <a:ext cx="10279063" cy="911437"/>
          </a:xfrm>
        </p:spPr>
        <p:txBody>
          <a:bodyPr>
            <a:noAutofit/>
          </a:bodyPr>
          <a:lstStyle/>
          <a:p>
            <a:r>
              <a:rPr lang="en-GB" dirty="0"/>
              <a:t>A new approach to regulating access and </a:t>
            </a:r>
            <a:r>
              <a:rPr lang="en-GB" dirty="0" smtClean="0"/>
              <a:t>participation</a:t>
            </a:r>
            <a:endParaRPr lang="en-GB" dirty="0"/>
          </a:p>
        </p:txBody>
      </p:sp>
      <p:sp>
        <p:nvSpPr>
          <p:cNvPr id="10" name="Text Placeholder 9">
            <a:extLst>
              <a:ext uri="{FF2B5EF4-FFF2-40B4-BE49-F238E27FC236}">
                <a16:creationId xmlns="" xmlns:a16="http://schemas.microsoft.com/office/drawing/2014/main" id="{1EDEBEC9-CCC0-417F-9372-1333F9EF6CD7}"/>
              </a:ext>
            </a:extLst>
          </p:cNvPr>
          <p:cNvSpPr>
            <a:spLocks noGrp="1"/>
          </p:cNvSpPr>
          <p:nvPr>
            <p:ph type="body" sz="quarter" idx="14"/>
          </p:nvPr>
        </p:nvSpPr>
        <p:spPr>
          <a:xfrm>
            <a:off x="864452" y="1509820"/>
            <a:ext cx="9167283" cy="4518117"/>
          </a:xfrm>
        </p:spPr>
        <p:txBody>
          <a:bodyPr>
            <a:normAutofit/>
          </a:bodyPr>
          <a:lstStyle/>
          <a:p>
            <a:pPr lvl="0"/>
            <a:r>
              <a:rPr lang="en-GB" sz="2800" dirty="0"/>
              <a:t>We are aiming to:</a:t>
            </a:r>
          </a:p>
          <a:p>
            <a:pPr marL="342900" lvl="0" indent="-342900">
              <a:buFont typeface="Arial" panose="020B0604020202020204" pitchFamily="34" charset="0"/>
              <a:buChar char="•"/>
            </a:pPr>
            <a:r>
              <a:rPr lang="en-GB" sz="2800" dirty="0"/>
              <a:t>achieve </a:t>
            </a:r>
            <a:r>
              <a:rPr lang="en-GB" sz="2800" b="1" dirty="0"/>
              <a:t>significant</a:t>
            </a:r>
            <a:r>
              <a:rPr lang="en-GB" sz="2800" dirty="0"/>
              <a:t> reductions in the gaps in access, success and progression over the next five years; and</a:t>
            </a:r>
          </a:p>
          <a:p>
            <a:pPr marL="342900" lvl="0" indent="-342900">
              <a:buFont typeface="Arial" panose="020B0604020202020204" pitchFamily="34" charset="0"/>
              <a:buChar char="•"/>
            </a:pPr>
            <a:r>
              <a:rPr lang="en-GB" sz="2800" dirty="0"/>
              <a:t>ensure our access and participation regulation and funding are </a:t>
            </a:r>
            <a:r>
              <a:rPr lang="en-GB" sz="2800" b="1" dirty="0"/>
              <a:t>outcome-based, risk-based, underpinned by evidence and joined up </a:t>
            </a:r>
            <a:r>
              <a:rPr lang="en-GB" sz="2800" dirty="0"/>
              <a:t>with other OfS regulatory </a:t>
            </a:r>
            <a:r>
              <a:rPr lang="en-GB" sz="2800" dirty="0" smtClean="0"/>
              <a:t>activities</a:t>
            </a:r>
          </a:p>
          <a:p>
            <a:pPr marL="342900" lvl="0" indent="-342900">
              <a:buFont typeface="Arial" panose="020B0604020202020204" pitchFamily="34" charset="0"/>
              <a:buChar char="•"/>
            </a:pPr>
            <a:r>
              <a:rPr lang="en-GB" sz="2800" dirty="0" smtClean="0">
                <a:solidFill>
                  <a:srgbClr val="002554"/>
                </a:solidFill>
              </a:rPr>
              <a:t>Accept plans with a </a:t>
            </a:r>
            <a:r>
              <a:rPr lang="en-GB" sz="2800" b="1" dirty="0" smtClean="0">
                <a:solidFill>
                  <a:srgbClr val="002554"/>
                </a:solidFill>
              </a:rPr>
              <a:t>5 year horizon</a:t>
            </a:r>
            <a:r>
              <a:rPr lang="en-GB" sz="2800" dirty="0" smtClean="0">
                <a:solidFill>
                  <a:srgbClr val="002554"/>
                </a:solidFill>
              </a:rPr>
              <a:t>, rather than annually</a:t>
            </a:r>
          </a:p>
          <a:p>
            <a:pPr marL="342900" lvl="0" indent="-342900">
              <a:buFont typeface="Arial" panose="020B0604020202020204" pitchFamily="34" charset="0"/>
              <a:buChar char="•"/>
            </a:pPr>
            <a:r>
              <a:rPr lang="en-GB" sz="2800" dirty="0" smtClean="0">
                <a:solidFill>
                  <a:srgbClr val="002554"/>
                </a:solidFill>
              </a:rPr>
              <a:t>Focus on </a:t>
            </a:r>
            <a:r>
              <a:rPr lang="en-GB" sz="2800" b="1" dirty="0" smtClean="0">
                <a:solidFill>
                  <a:srgbClr val="002554"/>
                </a:solidFill>
              </a:rPr>
              <a:t>student outcomes</a:t>
            </a:r>
            <a:r>
              <a:rPr lang="en-GB" sz="2800" dirty="0" smtClean="0">
                <a:solidFill>
                  <a:srgbClr val="002554"/>
                </a:solidFill>
              </a:rPr>
              <a:t>, across the entire lifecycle</a:t>
            </a:r>
            <a:endParaRPr lang="en-GB" sz="2800" dirty="0">
              <a:solidFill>
                <a:srgbClr val="002554"/>
              </a:solidFill>
            </a:endParaRPr>
          </a:p>
          <a:p>
            <a:pPr lvl="0"/>
            <a:endParaRPr lang="en-GB" sz="2800" dirty="0" smtClean="0">
              <a:solidFill>
                <a:srgbClr val="002554"/>
              </a:solidFill>
            </a:endParaRPr>
          </a:p>
        </p:txBody>
      </p:sp>
    </p:spTree>
    <p:extLst>
      <p:ext uri="{BB962C8B-B14F-4D97-AF65-F5344CB8AC3E}">
        <p14:creationId xmlns:p14="http://schemas.microsoft.com/office/powerpoint/2010/main" val="3034744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The gap in entry rates at higher tariff providers between the most and least represented groups</a:t>
            </a:r>
          </a:p>
          <a:p>
            <a:r>
              <a:rPr lang="en-GB" dirty="0" smtClean="0"/>
              <a:t>The gap in non-continuation between the most and least represented groups</a:t>
            </a:r>
          </a:p>
          <a:p>
            <a:r>
              <a:rPr lang="en-GB" dirty="0" smtClean="0"/>
              <a:t>The gap in degree outcomes between white and black students</a:t>
            </a:r>
          </a:p>
          <a:p>
            <a:r>
              <a:rPr lang="en-GB" dirty="0" smtClean="0"/>
              <a:t>The gap in degree outcomes between disabled and non-disabled students</a:t>
            </a:r>
            <a:endParaRPr lang="en-GB" dirty="0"/>
          </a:p>
        </p:txBody>
      </p:sp>
      <p:sp>
        <p:nvSpPr>
          <p:cNvPr id="3" name="Text Placeholder 2"/>
          <p:cNvSpPr>
            <a:spLocks noGrp="1"/>
          </p:cNvSpPr>
          <p:nvPr>
            <p:ph type="body" sz="quarter" idx="14"/>
          </p:nvPr>
        </p:nvSpPr>
        <p:spPr/>
        <p:txBody>
          <a:bodyPr/>
          <a:lstStyle/>
          <a:p>
            <a:pPr marL="0" indent="0">
              <a:buNone/>
            </a:pPr>
            <a:r>
              <a:rPr lang="en-GB" dirty="0" smtClean="0"/>
              <a:t>30.9 percentage points</a:t>
            </a:r>
          </a:p>
          <a:p>
            <a:pPr marL="0" indent="0">
              <a:buNone/>
            </a:pPr>
            <a:endParaRPr lang="en-GB" dirty="0"/>
          </a:p>
          <a:p>
            <a:pPr marL="0" indent="0">
              <a:buNone/>
            </a:pPr>
            <a:endParaRPr lang="en-GB" dirty="0" smtClean="0"/>
          </a:p>
          <a:p>
            <a:pPr marL="0" indent="0">
              <a:buNone/>
            </a:pPr>
            <a:r>
              <a:rPr lang="en-GB" dirty="0" smtClean="0"/>
              <a:t>4.4 percentage points</a:t>
            </a:r>
          </a:p>
          <a:p>
            <a:pPr marL="0" indent="0">
              <a:buNone/>
            </a:pPr>
            <a:endParaRPr lang="en-GB" dirty="0"/>
          </a:p>
          <a:p>
            <a:pPr marL="0" indent="0">
              <a:buNone/>
            </a:pPr>
            <a:r>
              <a:rPr lang="en-GB" dirty="0" smtClean="0"/>
              <a:t>23.1 percentage points</a:t>
            </a:r>
          </a:p>
          <a:p>
            <a:pPr marL="0" indent="0">
              <a:buNone/>
            </a:pPr>
            <a:endParaRPr lang="en-GB" dirty="0"/>
          </a:p>
          <a:p>
            <a:pPr marL="0" indent="0">
              <a:buNone/>
            </a:pPr>
            <a:r>
              <a:rPr lang="en-GB" dirty="0" smtClean="0"/>
              <a:t>2.8 percentage points</a:t>
            </a:r>
            <a:endParaRPr lang="en-GB" dirty="0"/>
          </a:p>
        </p:txBody>
      </p:sp>
      <p:sp>
        <p:nvSpPr>
          <p:cNvPr id="4" name="Title 3"/>
          <p:cNvSpPr>
            <a:spLocks noGrp="1"/>
          </p:cNvSpPr>
          <p:nvPr>
            <p:ph type="title"/>
          </p:nvPr>
        </p:nvSpPr>
        <p:spPr/>
        <p:txBody>
          <a:bodyPr/>
          <a:lstStyle/>
          <a:p>
            <a:r>
              <a:rPr lang="en-GB" dirty="0" smtClean="0"/>
              <a:t>The </a:t>
            </a:r>
            <a:r>
              <a:rPr lang="en-GB" dirty="0" err="1" smtClean="0"/>
              <a:t>OfS’s</a:t>
            </a:r>
            <a:r>
              <a:rPr lang="en-GB" dirty="0" smtClean="0"/>
              <a:t> Key Performance Measures</a:t>
            </a:r>
            <a:br>
              <a:rPr lang="en-GB" dirty="0" smtClean="0"/>
            </a:br>
            <a:r>
              <a:rPr lang="en-GB" sz="2400" dirty="0" smtClean="0"/>
              <a:t>We have set targets to eliminate:</a:t>
            </a:r>
            <a:endParaRPr lang="en-GB" dirty="0"/>
          </a:p>
        </p:txBody>
      </p:sp>
      <p:sp>
        <p:nvSpPr>
          <p:cNvPr id="5" name="Right Arrow 4"/>
          <p:cNvSpPr/>
          <p:nvPr/>
        </p:nvSpPr>
        <p:spPr>
          <a:xfrm>
            <a:off x="5752729" y="2068497"/>
            <a:ext cx="601015" cy="213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5656701" y="3487175"/>
            <a:ext cx="697043" cy="177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5808663" y="4324904"/>
            <a:ext cx="559877" cy="211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5752728" y="5292570"/>
            <a:ext cx="601015" cy="213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5556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a:solidFill>
                  <a:schemeClr val="tx2"/>
                </a:solidFill>
              </a:rPr>
              <a:t>Access to HE - Disability</a:t>
            </a:r>
          </a:p>
        </p:txBody>
      </p:sp>
      <p:sp>
        <p:nvSpPr>
          <p:cNvPr id="5" name="TextBox 4">
            <a:extLst>
              <a:ext uri="{FF2B5EF4-FFF2-40B4-BE49-F238E27FC236}">
                <a16:creationId xmlns:a16="http://schemas.microsoft.com/office/drawing/2014/main" xmlns="" id="{C1EF995E-6BC9-4A48-ADDA-84CA11FEDB7C}"/>
              </a:ext>
            </a:extLst>
          </p:cNvPr>
          <p:cNvSpPr txBox="1"/>
          <p:nvPr/>
        </p:nvSpPr>
        <p:spPr>
          <a:xfrm>
            <a:off x="2772122" y="6474940"/>
            <a:ext cx="2880320"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Source: HESA (English publicly-funded providers)</a:t>
            </a:r>
          </a:p>
        </p:txBody>
      </p:sp>
      <p:pic>
        <p:nvPicPr>
          <p:cNvPr id="8" name="Picture 7">
            <a:extLst>
              <a:ext uri="{FF2B5EF4-FFF2-40B4-BE49-F238E27FC236}">
                <a16:creationId xmlns:a16="http://schemas.microsoft.com/office/drawing/2014/main" xmlns="" id="{0C1FB96A-B166-4293-A7B7-EB819CEC1313}"/>
              </a:ext>
            </a:extLst>
          </p:cNvPr>
          <p:cNvPicPr>
            <a:picLocks noChangeAspect="1"/>
          </p:cNvPicPr>
          <p:nvPr/>
        </p:nvPicPr>
        <p:blipFill rotWithShape="1">
          <a:blip r:embed="rId2"/>
          <a:srcRect t="10791"/>
          <a:stretch/>
        </p:blipFill>
        <p:spPr>
          <a:xfrm>
            <a:off x="2209800" y="2414673"/>
            <a:ext cx="6089073" cy="4060086"/>
          </a:xfrm>
          <a:prstGeom prst="rect">
            <a:avLst/>
          </a:prstGeom>
        </p:spPr>
      </p:pic>
      <p:sp>
        <p:nvSpPr>
          <p:cNvPr id="6" name="TextBox 5">
            <a:extLst>
              <a:ext uri="{FF2B5EF4-FFF2-40B4-BE49-F238E27FC236}">
                <a16:creationId xmlns:a16="http://schemas.microsoft.com/office/drawing/2014/main" xmlns="" id="{06C13514-4DB0-486C-8AE2-39CC9F36AF76}"/>
              </a:ext>
            </a:extLst>
          </p:cNvPr>
          <p:cNvSpPr txBox="1"/>
          <p:nvPr/>
        </p:nvSpPr>
        <p:spPr>
          <a:xfrm>
            <a:off x="3460175" y="1525053"/>
            <a:ext cx="5271650" cy="646331"/>
          </a:xfrm>
          <a:prstGeom prst="rect">
            <a:avLst/>
          </a:prstGeom>
          <a:noFill/>
        </p:spPr>
        <p:txBody>
          <a:bodyPr wrap="square" rtlCol="0">
            <a:spAutoFit/>
          </a:bodyPr>
          <a:lstStyle/>
          <a:p>
            <a:pPr algn="ctr"/>
            <a:r>
              <a:rPr lang="en-GB" b="1"/>
              <a:t>Number of full-time first degree UK entrants with a declared disability</a:t>
            </a:r>
          </a:p>
        </p:txBody>
      </p:sp>
    </p:spTree>
    <p:extLst>
      <p:ext uri="{BB962C8B-B14F-4D97-AF65-F5344CB8AC3E}">
        <p14:creationId xmlns:p14="http://schemas.microsoft.com/office/powerpoint/2010/main" val="3702787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762" y="229325"/>
            <a:ext cx="6516851" cy="1325563"/>
          </a:xfrm>
        </p:spPr>
        <p:txBody>
          <a:bodyPr/>
          <a:lstStyle/>
          <a:p>
            <a:r>
              <a:rPr lang="en-GB" b="1"/>
              <a:t>Non-continuation - Disability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49782" y="1825625"/>
            <a:ext cx="5892436" cy="4351338"/>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782" y="1268868"/>
            <a:ext cx="5889246" cy="4352921"/>
          </a:xfrm>
          <a:prstGeom prst="rect">
            <a:avLst/>
          </a:prstGeom>
        </p:spPr>
      </p:pic>
    </p:spTree>
    <p:extLst>
      <p:ext uri="{BB962C8B-B14F-4D97-AF65-F5344CB8AC3E}">
        <p14:creationId xmlns:p14="http://schemas.microsoft.com/office/powerpoint/2010/main" val="4177636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a:solidFill>
                  <a:schemeClr val="tx2"/>
                </a:solidFill>
              </a:rPr>
              <a:t>Attainment: Ethnicity</a:t>
            </a:r>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1581150"/>
            <a:ext cx="7146925" cy="5276850"/>
          </a:xfrm>
        </p:spPr>
      </p:pic>
      <p:sp>
        <p:nvSpPr>
          <p:cNvPr id="4" name="Text Placeholder 8">
            <a:extLst>
              <a:ext uri="{FF2B5EF4-FFF2-40B4-BE49-F238E27FC236}">
                <a16:creationId xmlns:a16="http://schemas.microsoft.com/office/drawing/2014/main" xmlns="" id="{1E5C116C-9509-4F7D-992C-1E014455B1E2}"/>
              </a:ext>
            </a:extLst>
          </p:cNvPr>
          <p:cNvSpPr txBox="1">
            <a:spLocks/>
          </p:cNvSpPr>
          <p:nvPr/>
        </p:nvSpPr>
        <p:spPr>
          <a:xfrm>
            <a:off x="958851" y="1276562"/>
            <a:ext cx="10278533" cy="498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a:t>Success: degree outcomes – attainment gaps</a:t>
            </a:r>
          </a:p>
        </p:txBody>
      </p:sp>
      <p:sp>
        <p:nvSpPr>
          <p:cNvPr id="6" name="Text Placeholder 9">
            <a:extLst>
              <a:ext uri="{FF2B5EF4-FFF2-40B4-BE49-F238E27FC236}">
                <a16:creationId xmlns:a16="http://schemas.microsoft.com/office/drawing/2014/main" xmlns="" id="{B2805FCB-5453-4FC3-8BE5-EFBC307A08D1}"/>
              </a:ext>
            </a:extLst>
          </p:cNvPr>
          <p:cNvSpPr txBox="1">
            <a:spLocks/>
          </p:cNvSpPr>
          <p:nvPr/>
        </p:nvSpPr>
        <p:spPr>
          <a:xfrm>
            <a:off x="7146865" y="2138398"/>
            <a:ext cx="4090519" cy="40285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rgbClr val="002554"/>
                </a:solidFill>
              </a:rPr>
              <a:t>The 22 percentage point gap in degree outcomes between the black and the white group is only reduced to 17 percentage points when other factors such as entry qualifications are considered.</a:t>
            </a:r>
          </a:p>
        </p:txBody>
      </p:sp>
      <p:sp>
        <p:nvSpPr>
          <p:cNvPr id="7" name="TextBox 6">
            <a:extLst>
              <a:ext uri="{FF2B5EF4-FFF2-40B4-BE49-F238E27FC236}">
                <a16:creationId xmlns:a16="http://schemas.microsoft.com/office/drawing/2014/main" xmlns="" id="{456DA3E6-5DAA-47D2-A3F1-A7C164061B64}"/>
              </a:ext>
            </a:extLst>
          </p:cNvPr>
          <p:cNvSpPr txBox="1"/>
          <p:nvPr/>
        </p:nvSpPr>
        <p:spPr>
          <a:xfrm>
            <a:off x="958850" y="6264814"/>
            <a:ext cx="9448164" cy="369332"/>
          </a:xfrm>
          <a:prstGeom prst="rect">
            <a:avLst/>
          </a:prstGeom>
          <a:noFill/>
        </p:spPr>
        <p:txBody>
          <a:bodyPr wrap="none" rtlCol="0">
            <a:spAutoFit/>
          </a:bodyPr>
          <a:lstStyle/>
          <a:p>
            <a:r>
              <a:rPr lang="en-GB">
                <a:solidFill>
                  <a:schemeClr val="accent3"/>
                </a:solidFill>
                <a:hlinkClick r:id="rId3"/>
              </a:rPr>
              <a:t>https://www.officeforstudents.org.uk/data-and-analysis/differences-in-student-outcomes/</a:t>
            </a:r>
            <a:r>
              <a:rPr lang="en-GB">
                <a:solidFill>
                  <a:schemeClr val="accent3"/>
                </a:solidFill>
              </a:rPr>
              <a:t> </a:t>
            </a:r>
          </a:p>
        </p:txBody>
      </p:sp>
      <p:pic>
        <p:nvPicPr>
          <p:cNvPr id="8" name="Content Placeholder 4">
            <a:extLst>
              <a:ext uri="{FF2B5EF4-FFF2-40B4-BE49-F238E27FC236}">
                <a16:creationId xmlns:a16="http://schemas.microsoft.com/office/drawing/2014/main" xmlns="" id="{FC66703C-EEFF-4AED-8B10-BD4CFEC96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322" y="1775037"/>
            <a:ext cx="5892436" cy="4351338"/>
          </a:xfrm>
          <a:prstGeom prst="rect">
            <a:avLst/>
          </a:prstGeom>
        </p:spPr>
      </p:pic>
    </p:spTree>
    <p:extLst>
      <p:ext uri="{BB962C8B-B14F-4D97-AF65-F5344CB8AC3E}">
        <p14:creationId xmlns:p14="http://schemas.microsoft.com/office/powerpoint/2010/main" val="4003575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Gender identity of HE students</a:t>
            </a:r>
            <a:endParaRPr lang="en-GB" dirty="0"/>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2958801431"/>
              </p:ext>
            </p:extLst>
          </p:nvPr>
        </p:nvGraphicFramePr>
        <p:xfrm>
          <a:off x="597160" y="1287631"/>
          <a:ext cx="10328986" cy="4917225"/>
        </p:xfrm>
        <a:graphic>
          <a:graphicData uri="http://schemas.openxmlformats.org/drawingml/2006/table">
            <a:tbl>
              <a:tblPr firstRow="1" firstCol="1" bandRow="1">
                <a:tableStyleId>{5C22544A-7EE6-4342-B048-85BDC9FD1C3A}</a:tableStyleId>
              </a:tblPr>
              <a:tblGrid>
                <a:gridCol w="3302317"/>
                <a:gridCol w="3302317"/>
                <a:gridCol w="1408159"/>
                <a:gridCol w="1178035"/>
                <a:gridCol w="1138158"/>
              </a:tblGrid>
              <a:tr h="327815">
                <a:tc>
                  <a:txBody>
                    <a:bodyPr/>
                    <a:lstStyle/>
                    <a:p>
                      <a:pPr>
                        <a:lnSpc>
                          <a:spcPct val="107000"/>
                        </a:lnSpc>
                        <a:spcAft>
                          <a:spcPts val="0"/>
                        </a:spcAft>
                      </a:pPr>
                      <a:r>
                        <a:rPr lang="en-GB" sz="1800" dirty="0">
                          <a:effectLst/>
                        </a:rPr>
                        <a:t>Study characteristic</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Student characteristic</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a:effectLst/>
                        </a:rPr>
                        <a:t>2015-16</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a:effectLst/>
                        </a:rPr>
                        <a:t>2016-17</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a:effectLst/>
                        </a:rPr>
                        <a:t>2017-18</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r h="327815">
                <a:tc rowSpan="6">
                  <a:txBody>
                    <a:bodyPr/>
                    <a:lstStyle/>
                    <a:p>
                      <a:pPr>
                        <a:lnSpc>
                          <a:spcPct val="107000"/>
                        </a:lnSpc>
                        <a:spcAft>
                          <a:spcPts val="0"/>
                        </a:spcAft>
                      </a:pPr>
                      <a:r>
                        <a:rPr lang="en-GB" sz="1800">
                          <a:effectLst/>
                        </a:rPr>
                        <a:t>Full-time</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GB" sz="1800">
                          <a:effectLst/>
                        </a:rPr>
                        <a:t>Not the same as the gender assigned at birth</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a:effectLst/>
                        </a:rPr>
                        <a:t>6,235</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a:effectLst/>
                        </a:rPr>
                        <a:t>1,925</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dirty="0">
                          <a:effectLst/>
                        </a:rPr>
                        <a:t>1,840</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r h="327815">
                <a:tc vMerge="1">
                  <a:txBody>
                    <a:bodyPr/>
                    <a:lstStyle/>
                    <a:p>
                      <a:endParaRPr lang="en-GB"/>
                    </a:p>
                  </a:txBody>
                  <a:tcPr/>
                </a:tc>
                <a:tc vMerge="1">
                  <a:txBody>
                    <a:bodyPr/>
                    <a:lstStyle/>
                    <a:p>
                      <a:endParaRPr lang="en-GB"/>
                    </a:p>
                  </a:txBody>
                  <a:tcPr/>
                </a:tc>
                <a:tc>
                  <a:txBody>
                    <a:bodyPr/>
                    <a:lstStyle/>
                    <a:p>
                      <a:pPr algn="r">
                        <a:lnSpc>
                          <a:spcPct val="107000"/>
                        </a:lnSpc>
                        <a:spcAft>
                          <a:spcPts val="0"/>
                        </a:spcAft>
                      </a:pPr>
                      <a:r>
                        <a:rPr lang="en-GB" sz="1800">
                          <a:effectLst/>
                        </a:rPr>
                        <a:t>3.1%</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a:effectLst/>
                        </a:rPr>
                        <a:t>0.9%</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a:effectLst/>
                        </a:rPr>
                        <a:t>0.8%</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r h="327815">
                <a:tc vMerge="1">
                  <a:txBody>
                    <a:bodyPr/>
                    <a:lstStyle/>
                    <a:p>
                      <a:endParaRPr lang="en-GB"/>
                    </a:p>
                  </a:txBody>
                  <a:tcPr/>
                </a:tc>
                <a:tc rowSpan="2">
                  <a:txBody>
                    <a:bodyPr/>
                    <a:lstStyle/>
                    <a:p>
                      <a:pPr>
                        <a:lnSpc>
                          <a:spcPct val="107000"/>
                        </a:lnSpc>
                        <a:spcAft>
                          <a:spcPts val="0"/>
                        </a:spcAft>
                      </a:pPr>
                      <a:r>
                        <a:rPr lang="en-GB" sz="1800">
                          <a:effectLst/>
                        </a:rPr>
                        <a:t>Same as the gender assigned at birth</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a:effectLst/>
                        </a:rPr>
                        <a:t>186,350</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a:effectLst/>
                        </a:rPr>
                        <a:t>207,405</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a:effectLst/>
                        </a:rPr>
                        <a:t>225,625</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r h="327815">
                <a:tc vMerge="1">
                  <a:txBody>
                    <a:bodyPr/>
                    <a:lstStyle/>
                    <a:p>
                      <a:endParaRPr lang="en-GB"/>
                    </a:p>
                  </a:txBody>
                  <a:tcPr/>
                </a:tc>
                <a:tc vMerge="1">
                  <a:txBody>
                    <a:bodyPr/>
                    <a:lstStyle/>
                    <a:p>
                      <a:endParaRPr lang="en-GB"/>
                    </a:p>
                  </a:txBody>
                  <a:tcPr/>
                </a:tc>
                <a:tc>
                  <a:txBody>
                    <a:bodyPr/>
                    <a:lstStyle/>
                    <a:p>
                      <a:pPr algn="r">
                        <a:lnSpc>
                          <a:spcPct val="107000"/>
                        </a:lnSpc>
                        <a:spcAft>
                          <a:spcPts val="0"/>
                        </a:spcAft>
                      </a:pPr>
                      <a:r>
                        <a:rPr lang="en-GB" sz="1800">
                          <a:effectLst/>
                        </a:rPr>
                        <a:t>93.8%</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a:effectLst/>
                        </a:rPr>
                        <a:t>96.1%</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a:effectLst/>
                        </a:rPr>
                        <a:t>96.7%</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r h="327815">
                <a:tc vMerge="1">
                  <a:txBody>
                    <a:bodyPr/>
                    <a:lstStyle/>
                    <a:p>
                      <a:endParaRPr lang="en-GB"/>
                    </a:p>
                  </a:txBody>
                  <a:tcPr/>
                </a:tc>
                <a:tc rowSpan="2">
                  <a:txBody>
                    <a:bodyPr/>
                    <a:lstStyle/>
                    <a:p>
                      <a:pPr>
                        <a:lnSpc>
                          <a:spcPct val="107000"/>
                        </a:lnSpc>
                        <a:spcAft>
                          <a:spcPts val="0"/>
                        </a:spcAft>
                      </a:pPr>
                      <a:r>
                        <a:rPr lang="en-GB" sz="1800">
                          <a:effectLst/>
                        </a:rPr>
                        <a:t>Information refused</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a:effectLst/>
                        </a:rPr>
                        <a:t>6,180</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a:effectLst/>
                        </a:rPr>
                        <a:t>6,455</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a:effectLst/>
                        </a:rPr>
                        <a:t>5,875</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r h="327815">
                <a:tc vMerge="1">
                  <a:txBody>
                    <a:bodyPr/>
                    <a:lstStyle/>
                    <a:p>
                      <a:endParaRPr lang="en-GB"/>
                    </a:p>
                  </a:txBody>
                  <a:tcPr/>
                </a:tc>
                <a:tc vMerge="1">
                  <a:txBody>
                    <a:bodyPr/>
                    <a:lstStyle/>
                    <a:p>
                      <a:endParaRPr lang="en-GB"/>
                    </a:p>
                  </a:txBody>
                  <a:tcPr/>
                </a:tc>
                <a:tc>
                  <a:txBody>
                    <a:bodyPr/>
                    <a:lstStyle/>
                    <a:p>
                      <a:pPr algn="r">
                        <a:lnSpc>
                          <a:spcPct val="107000"/>
                        </a:lnSpc>
                        <a:spcAft>
                          <a:spcPts val="0"/>
                        </a:spcAft>
                      </a:pPr>
                      <a:r>
                        <a:rPr lang="en-GB" sz="1800">
                          <a:effectLst/>
                        </a:rPr>
                        <a:t>3.1%</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a:effectLst/>
                        </a:rPr>
                        <a:t>3.0%</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a:effectLst/>
                        </a:rPr>
                        <a:t>2.5%</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r h="327815">
                <a:tc>
                  <a:txBody>
                    <a:bodyPr/>
                    <a:lstStyle/>
                    <a:p>
                      <a:endParaRPr lang="en-GB" sz="1800" dirty="0">
                        <a:effectLst/>
                        <a:latin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smtClean="0">
                          <a:effectLst/>
                        </a:rPr>
                        <a:t>Total</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smtClean="0">
                          <a:effectLst/>
                        </a:rPr>
                        <a:t>198,765</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smtClean="0">
                          <a:effectLst/>
                        </a:rPr>
                        <a:t>215,790</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smtClean="0">
                          <a:effectLst/>
                        </a:rPr>
                        <a:t>233,340</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r h="327815">
                <a:tc rowSpan="6">
                  <a:txBody>
                    <a:bodyPr/>
                    <a:lstStyle/>
                    <a:p>
                      <a:pPr>
                        <a:lnSpc>
                          <a:spcPct val="107000"/>
                        </a:lnSpc>
                        <a:spcAft>
                          <a:spcPts val="0"/>
                        </a:spcAft>
                      </a:pPr>
                      <a:r>
                        <a:rPr lang="en-GB" sz="1800" smtClean="0">
                          <a:effectLst/>
                        </a:rPr>
                        <a:t>Part-time</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GB" sz="1800" smtClean="0">
                          <a:effectLst/>
                        </a:rPr>
                        <a:t>Not the same as the gender assigned at birth</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smtClean="0">
                          <a:effectLst/>
                        </a:rPr>
                        <a:t>285</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smtClean="0">
                          <a:effectLst/>
                        </a:rPr>
                        <a:t>235</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smtClean="0">
                          <a:effectLst/>
                        </a:rPr>
                        <a:t>145</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r h="327815">
                <a:tc vMerge="1">
                  <a:txBody>
                    <a:bodyPr/>
                    <a:lstStyle/>
                    <a:p>
                      <a:endParaRPr lang="en-GB"/>
                    </a:p>
                  </a:txBody>
                  <a:tcPr/>
                </a:tc>
                <a:tc vMerge="1">
                  <a:txBody>
                    <a:bodyPr/>
                    <a:lstStyle/>
                    <a:p>
                      <a:endParaRPr lang="en-GB"/>
                    </a:p>
                  </a:txBody>
                  <a:tcPr/>
                </a:tc>
                <a:tc>
                  <a:txBody>
                    <a:bodyPr/>
                    <a:lstStyle/>
                    <a:p>
                      <a:pPr algn="r">
                        <a:lnSpc>
                          <a:spcPct val="107000"/>
                        </a:lnSpc>
                        <a:spcAft>
                          <a:spcPts val="0"/>
                        </a:spcAft>
                      </a:pPr>
                      <a:r>
                        <a:rPr lang="en-GB" sz="1800" smtClean="0">
                          <a:effectLst/>
                        </a:rPr>
                        <a:t>0.9%</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smtClean="0">
                          <a:effectLst/>
                        </a:rPr>
                        <a:t>0.8%</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smtClean="0">
                          <a:effectLst/>
                        </a:rPr>
                        <a:t>0.5%</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r h="327815">
                <a:tc vMerge="1">
                  <a:txBody>
                    <a:bodyPr/>
                    <a:lstStyle/>
                    <a:p>
                      <a:endParaRPr lang="en-GB"/>
                    </a:p>
                  </a:txBody>
                  <a:tcPr/>
                </a:tc>
                <a:tc rowSpan="2">
                  <a:txBody>
                    <a:bodyPr/>
                    <a:lstStyle/>
                    <a:p>
                      <a:pPr>
                        <a:lnSpc>
                          <a:spcPct val="107000"/>
                        </a:lnSpc>
                        <a:spcAft>
                          <a:spcPts val="0"/>
                        </a:spcAft>
                      </a:pPr>
                      <a:r>
                        <a:rPr lang="en-GB" sz="1800" smtClean="0">
                          <a:effectLst/>
                        </a:rPr>
                        <a:t>Same as the gender assigned at birth</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smtClean="0">
                          <a:effectLst/>
                        </a:rPr>
                        <a:t>28,405</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smtClean="0">
                          <a:effectLst/>
                        </a:rPr>
                        <a:t>28,000</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smtClean="0">
                          <a:effectLst/>
                        </a:rPr>
                        <a:t>24,955</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r h="327815">
                <a:tc vMerge="1">
                  <a:txBody>
                    <a:bodyPr/>
                    <a:lstStyle/>
                    <a:p>
                      <a:endParaRPr lang="en-GB"/>
                    </a:p>
                  </a:txBody>
                  <a:tcPr/>
                </a:tc>
                <a:tc vMerge="1">
                  <a:txBody>
                    <a:bodyPr/>
                    <a:lstStyle/>
                    <a:p>
                      <a:endParaRPr lang="en-GB"/>
                    </a:p>
                  </a:txBody>
                  <a:tcPr/>
                </a:tc>
                <a:tc>
                  <a:txBody>
                    <a:bodyPr/>
                    <a:lstStyle/>
                    <a:p>
                      <a:pPr algn="r">
                        <a:lnSpc>
                          <a:spcPct val="107000"/>
                        </a:lnSpc>
                        <a:spcAft>
                          <a:spcPts val="0"/>
                        </a:spcAft>
                      </a:pPr>
                      <a:r>
                        <a:rPr lang="en-GB" sz="1800" smtClean="0">
                          <a:effectLst/>
                        </a:rPr>
                        <a:t>94.2%</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smtClean="0">
                          <a:effectLst/>
                        </a:rPr>
                        <a:t>95.2%</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smtClean="0">
                          <a:effectLst/>
                        </a:rPr>
                        <a:t>93.6%</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r h="327815">
                <a:tc vMerge="1">
                  <a:txBody>
                    <a:bodyPr/>
                    <a:lstStyle/>
                    <a:p>
                      <a:endParaRPr lang="en-GB"/>
                    </a:p>
                  </a:txBody>
                  <a:tcPr/>
                </a:tc>
                <a:tc rowSpan="2">
                  <a:txBody>
                    <a:bodyPr/>
                    <a:lstStyle/>
                    <a:p>
                      <a:pPr>
                        <a:lnSpc>
                          <a:spcPct val="107000"/>
                        </a:lnSpc>
                        <a:spcAft>
                          <a:spcPts val="0"/>
                        </a:spcAft>
                      </a:pPr>
                      <a:r>
                        <a:rPr lang="en-GB" sz="1800" smtClean="0">
                          <a:effectLst/>
                        </a:rPr>
                        <a:t>Information refused</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smtClean="0">
                          <a:effectLst/>
                        </a:rPr>
                        <a:t>1,480</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smtClean="0">
                          <a:effectLst/>
                        </a:rPr>
                        <a:t>1,190</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smtClean="0">
                          <a:effectLst/>
                        </a:rPr>
                        <a:t>1,565</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r h="327815">
                <a:tc vMerge="1">
                  <a:txBody>
                    <a:bodyPr/>
                    <a:lstStyle/>
                    <a:p>
                      <a:endParaRPr lang="en-GB"/>
                    </a:p>
                  </a:txBody>
                  <a:tcPr/>
                </a:tc>
                <a:tc vMerge="1">
                  <a:txBody>
                    <a:bodyPr/>
                    <a:lstStyle/>
                    <a:p>
                      <a:endParaRPr lang="en-GB"/>
                    </a:p>
                  </a:txBody>
                  <a:tcPr/>
                </a:tc>
                <a:tc>
                  <a:txBody>
                    <a:bodyPr/>
                    <a:lstStyle/>
                    <a:p>
                      <a:pPr algn="r">
                        <a:lnSpc>
                          <a:spcPct val="107000"/>
                        </a:lnSpc>
                        <a:spcAft>
                          <a:spcPts val="0"/>
                        </a:spcAft>
                      </a:pPr>
                      <a:r>
                        <a:rPr lang="en-GB" sz="1800" smtClean="0">
                          <a:effectLst/>
                        </a:rPr>
                        <a:t>4.9%</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smtClean="0">
                          <a:effectLst/>
                        </a:rPr>
                        <a:t>4.0%</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smtClean="0">
                          <a:effectLst/>
                        </a:rPr>
                        <a:t>5.9%</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r h="327815">
                <a:tc>
                  <a:txBody>
                    <a:bodyPr/>
                    <a:lstStyle/>
                    <a:p>
                      <a:endParaRPr lang="en-GB" sz="1800">
                        <a:effectLst/>
                        <a:latin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smtClean="0">
                          <a:effectLst/>
                        </a:rPr>
                        <a:t>Total</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smtClean="0">
                          <a:effectLst/>
                        </a:rPr>
                        <a:t>30,165</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smtClean="0">
                          <a:effectLst/>
                        </a:rPr>
                        <a:t>29,420</a:t>
                      </a:r>
                      <a:endParaRPr lang="en-GB"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800" dirty="0" smtClean="0">
                          <a:effectLst/>
                        </a:rPr>
                        <a:t>26,660</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79486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663400" y="1435174"/>
            <a:ext cx="7415212" cy="4205054"/>
          </a:xfrm>
        </p:spPr>
        <p:txBody>
          <a:bodyPr>
            <a:noAutofit/>
          </a:bodyPr>
          <a:lstStyle/>
          <a:p>
            <a:pPr marL="0" indent="0">
              <a:lnSpc>
                <a:spcPct val="100000"/>
              </a:lnSpc>
              <a:buNone/>
            </a:pPr>
            <a:r>
              <a:rPr lang="en-GB" sz="1800" dirty="0"/>
              <a:t>(a) protect the institutional autonomy of English HE</a:t>
            </a:r>
            <a:r>
              <a:rPr lang="en-US" sz="1800" dirty="0"/>
              <a:t> providers</a:t>
            </a:r>
          </a:p>
          <a:p>
            <a:pPr marL="0" indent="0">
              <a:lnSpc>
                <a:spcPct val="100000"/>
              </a:lnSpc>
              <a:buNone/>
            </a:pPr>
            <a:r>
              <a:rPr lang="en-GB" sz="1800" dirty="0"/>
              <a:t>(b) promote quality, and greater choice and opportunities for students, in the provision of HE</a:t>
            </a:r>
          </a:p>
          <a:p>
            <a:pPr marL="0" indent="0">
              <a:lnSpc>
                <a:spcPct val="100000"/>
              </a:lnSpc>
              <a:buNone/>
            </a:pPr>
            <a:r>
              <a:rPr lang="en-GB" sz="1800" dirty="0"/>
              <a:t>(c) encourage competition between English HE providers in connection with the provision of HE where that competition is in the interests of students and employers, while also having regard to the benefits for students and employers resulting from collaboration between such providers</a:t>
            </a:r>
          </a:p>
          <a:p>
            <a:pPr marL="0" indent="0">
              <a:lnSpc>
                <a:spcPct val="100000"/>
              </a:lnSpc>
              <a:buNone/>
            </a:pPr>
            <a:r>
              <a:rPr lang="en-GB" sz="1800" dirty="0"/>
              <a:t>(d) promote value for money in the provision of HE</a:t>
            </a:r>
          </a:p>
          <a:p>
            <a:pPr marL="0" indent="0">
              <a:lnSpc>
                <a:spcPct val="100000"/>
              </a:lnSpc>
              <a:buNone/>
            </a:pPr>
            <a:r>
              <a:rPr lang="en-GB" sz="1800" b="1" u="sng" dirty="0"/>
              <a:t>(e) promote equality of opportunity in connection with access to and participation in HE</a:t>
            </a:r>
            <a:endParaRPr lang="en-US" sz="1800" b="1" u="sng" dirty="0"/>
          </a:p>
          <a:p>
            <a:pPr marL="0" indent="0">
              <a:lnSpc>
                <a:spcPct val="100000"/>
              </a:lnSpc>
              <a:buNone/>
            </a:pPr>
            <a:r>
              <a:rPr lang="en-GB" sz="1800" dirty="0"/>
              <a:t>(f) use the </a:t>
            </a:r>
            <a:r>
              <a:rPr lang="en-GB" sz="1800" dirty="0" err="1"/>
              <a:t>OfS’s</a:t>
            </a:r>
            <a:r>
              <a:rPr lang="en-GB" sz="1800" dirty="0"/>
              <a:t> resources in an efficient, effective and </a:t>
            </a:r>
            <a:r>
              <a:rPr lang="en-US" sz="1800" dirty="0"/>
              <a:t>economic way</a:t>
            </a:r>
          </a:p>
          <a:p>
            <a:pPr marL="0" indent="0">
              <a:lnSpc>
                <a:spcPct val="100000"/>
              </a:lnSpc>
              <a:buNone/>
            </a:pPr>
            <a:r>
              <a:rPr lang="en-GB" sz="1800" dirty="0"/>
              <a:t>(g) regulatory activities should be—</a:t>
            </a:r>
          </a:p>
          <a:p>
            <a:pPr marL="0" indent="0">
              <a:lnSpc>
                <a:spcPct val="100000"/>
              </a:lnSpc>
              <a:buNone/>
            </a:pPr>
            <a:r>
              <a:rPr lang="en-GB" sz="1800" dirty="0"/>
              <a:t>	(</a:t>
            </a:r>
            <a:r>
              <a:rPr lang="en-GB" sz="1800" dirty="0" err="1"/>
              <a:t>i</a:t>
            </a:r>
            <a:r>
              <a:rPr lang="en-GB" sz="1800" dirty="0"/>
              <a:t>) transparent, accountable, proportionate and consistent, and</a:t>
            </a:r>
          </a:p>
          <a:p>
            <a:pPr marL="0" indent="0">
              <a:lnSpc>
                <a:spcPct val="100000"/>
              </a:lnSpc>
              <a:buNone/>
            </a:pPr>
            <a:r>
              <a:rPr lang="en-GB" sz="1800" dirty="0"/>
              <a:t>	(ii) targeted only at cases in which action is needed.</a:t>
            </a:r>
          </a:p>
          <a:p>
            <a:pPr marL="0" indent="0">
              <a:lnSpc>
                <a:spcPct val="100000"/>
              </a:lnSpc>
              <a:buNone/>
            </a:pPr>
            <a:endParaRPr lang="en-GB" sz="3200" dirty="0"/>
          </a:p>
        </p:txBody>
      </p:sp>
      <p:sp>
        <p:nvSpPr>
          <p:cNvPr id="2" name="Title 1"/>
          <p:cNvSpPr>
            <a:spLocks noGrp="1"/>
          </p:cNvSpPr>
          <p:nvPr>
            <p:ph type="title"/>
          </p:nvPr>
        </p:nvSpPr>
        <p:spPr/>
        <p:txBody>
          <a:bodyPr>
            <a:normAutofit/>
          </a:bodyPr>
          <a:lstStyle/>
          <a:p>
            <a:r>
              <a:rPr lang="en-GB" b="1" dirty="0"/>
              <a:t>HERA 2017 (1)</a:t>
            </a:r>
          </a:p>
        </p:txBody>
      </p:sp>
      <p:pic>
        <p:nvPicPr>
          <p:cNvPr id="5" name="Picture 4"/>
          <p:cNvPicPr>
            <a:picLocks noChangeAspect="1"/>
          </p:cNvPicPr>
          <p:nvPr/>
        </p:nvPicPr>
        <p:blipFill>
          <a:blip r:embed="rId3"/>
          <a:stretch>
            <a:fillRect/>
          </a:stretch>
        </p:blipFill>
        <p:spPr>
          <a:xfrm>
            <a:off x="8505378" y="1911637"/>
            <a:ext cx="2886336" cy="4074826"/>
          </a:xfrm>
          <a:prstGeom prst="rect">
            <a:avLst/>
          </a:prstGeom>
          <a:ln>
            <a:solidFill>
              <a:schemeClr val="accent1"/>
            </a:solidFill>
          </a:ln>
        </p:spPr>
      </p:pic>
    </p:spTree>
    <p:extLst>
      <p:ext uri="{BB962C8B-B14F-4D97-AF65-F5344CB8AC3E}">
        <p14:creationId xmlns:p14="http://schemas.microsoft.com/office/powerpoint/2010/main" val="2428069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Sexual orientation of HE students</a:t>
            </a:r>
            <a:endParaRPr lang="en-GB" dirty="0"/>
          </a:p>
        </p:txBody>
      </p:sp>
      <p:graphicFrame>
        <p:nvGraphicFramePr>
          <p:cNvPr id="4" name="Content Placeholder 3"/>
          <p:cNvGraphicFramePr>
            <a:graphicFrameLocks noGrp="1"/>
          </p:cNvGraphicFramePr>
          <p:nvPr>
            <p:ph sz="quarter" idx="15"/>
            <p:extLst>
              <p:ext uri="{D42A27DB-BD31-4B8C-83A1-F6EECF244321}">
                <p14:modId xmlns:p14="http://schemas.microsoft.com/office/powerpoint/2010/main" val="628460547"/>
              </p:ext>
            </p:extLst>
          </p:nvPr>
        </p:nvGraphicFramePr>
        <p:xfrm>
          <a:off x="838200" y="1390262"/>
          <a:ext cx="10153261" cy="46454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888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927875-1103-45D8-8DA4-9C3668602DDF}"/>
              </a:ext>
            </a:extLst>
          </p:cNvPr>
          <p:cNvSpPr>
            <a:spLocks noGrp="1"/>
          </p:cNvSpPr>
          <p:nvPr>
            <p:ph type="title"/>
          </p:nvPr>
        </p:nvSpPr>
        <p:spPr>
          <a:xfrm>
            <a:off x="930139" y="602192"/>
            <a:ext cx="10267557" cy="911437"/>
          </a:xfrm>
        </p:spPr>
        <p:txBody>
          <a:bodyPr>
            <a:noAutofit/>
          </a:bodyPr>
          <a:lstStyle/>
          <a:p>
            <a:r>
              <a:rPr lang="en-GB" dirty="0">
                <a:solidFill>
                  <a:srgbClr val="002060"/>
                </a:solidFill>
              </a:rPr>
              <a:t>How does equality and diversity feature in access and participation plans?</a:t>
            </a:r>
            <a:endParaRPr lang="en-GB" dirty="0"/>
          </a:p>
        </p:txBody>
      </p:sp>
      <p:sp>
        <p:nvSpPr>
          <p:cNvPr id="5" name="Text Placeholder 4">
            <a:extLst>
              <a:ext uri="{FF2B5EF4-FFF2-40B4-BE49-F238E27FC236}">
                <a16:creationId xmlns="" xmlns:a16="http://schemas.microsoft.com/office/drawing/2014/main" id="{DEF16272-CBC9-4587-BDC9-69DA339A3E70}"/>
              </a:ext>
            </a:extLst>
          </p:cNvPr>
          <p:cNvSpPr>
            <a:spLocks noGrp="1"/>
          </p:cNvSpPr>
          <p:nvPr>
            <p:ph type="body" sz="quarter" idx="14"/>
          </p:nvPr>
        </p:nvSpPr>
        <p:spPr>
          <a:xfrm>
            <a:off x="935567" y="1886163"/>
            <a:ext cx="8811683" cy="4028536"/>
          </a:xfrm>
        </p:spPr>
        <p:txBody>
          <a:bodyPr>
            <a:normAutofit/>
          </a:bodyPr>
          <a:lstStyle/>
          <a:p>
            <a:pPr>
              <a:spcBef>
                <a:spcPts val="600"/>
              </a:spcBef>
            </a:pPr>
            <a:r>
              <a:rPr lang="en-GB" dirty="0">
                <a:solidFill>
                  <a:srgbClr val="002060"/>
                </a:solidFill>
              </a:rPr>
              <a:t>Providers must include in their access and participation plan:</a:t>
            </a:r>
          </a:p>
          <a:p>
            <a:pPr marL="342900" indent="-342900">
              <a:buFont typeface="Arial" panose="020B0604020202020204" pitchFamily="34" charset="0"/>
              <a:buChar char="•"/>
            </a:pPr>
            <a:r>
              <a:rPr lang="en-GB" dirty="0">
                <a:solidFill>
                  <a:srgbClr val="002060"/>
                </a:solidFill>
              </a:rPr>
              <a:t>an explanation of the interaction between their access and participation plan and equality and diversity strategy</a:t>
            </a:r>
          </a:p>
          <a:p>
            <a:pPr marL="342900" indent="-342900">
              <a:buFont typeface="Arial" panose="020B0604020202020204" pitchFamily="34" charset="0"/>
              <a:buChar char="•"/>
            </a:pPr>
            <a:r>
              <a:rPr lang="en-GB" dirty="0">
                <a:solidFill>
                  <a:srgbClr val="002060"/>
                </a:solidFill>
              </a:rPr>
              <a:t>evidence they have considered the impact of activities and support measures on students with protected characteristics</a:t>
            </a:r>
          </a:p>
          <a:p>
            <a:pPr marL="342900" indent="-342900">
              <a:buFont typeface="Arial" panose="020B0604020202020204" pitchFamily="34" charset="0"/>
              <a:buChar char="•"/>
            </a:pPr>
            <a:r>
              <a:rPr lang="en-GB" dirty="0">
                <a:solidFill>
                  <a:srgbClr val="002060"/>
                </a:solidFill>
              </a:rPr>
              <a:t>evidence they have paid due regard to equality and diversity, as is their responsibility under the Equality Act 2010.</a:t>
            </a:r>
          </a:p>
        </p:txBody>
      </p:sp>
    </p:spTree>
    <p:extLst>
      <p:ext uri="{BB962C8B-B14F-4D97-AF65-F5344CB8AC3E}">
        <p14:creationId xmlns:p14="http://schemas.microsoft.com/office/powerpoint/2010/main" val="1183169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GB" sz="3200" dirty="0" smtClean="0"/>
              <a:t>Social </a:t>
            </a:r>
          </a:p>
          <a:p>
            <a:r>
              <a:rPr lang="en-GB" sz="2400" dirty="0" smtClean="0"/>
              <a:t>Diversity and power are connected</a:t>
            </a:r>
          </a:p>
          <a:p>
            <a:r>
              <a:rPr lang="en-GB" sz="2400" dirty="0" smtClean="0"/>
              <a:t>Power/society disadvantages some people and groups</a:t>
            </a:r>
          </a:p>
          <a:p>
            <a:r>
              <a:rPr lang="en-GB" sz="2400" dirty="0" smtClean="0"/>
              <a:t>Multiple sources of discrimination and oppression</a:t>
            </a:r>
          </a:p>
          <a:p>
            <a:r>
              <a:rPr lang="en-GB" sz="2400" dirty="0" smtClean="0"/>
              <a:t>Complex and cumulative </a:t>
            </a:r>
          </a:p>
          <a:p>
            <a:endParaRPr lang="en-GB" sz="2400" dirty="0" smtClean="0"/>
          </a:p>
          <a:p>
            <a:pPr marL="0" indent="0">
              <a:buNone/>
            </a:pPr>
            <a:endParaRPr lang="en-GB" sz="2800" dirty="0" smtClean="0"/>
          </a:p>
          <a:p>
            <a:pPr marL="0" indent="0">
              <a:buNone/>
            </a:pPr>
            <a:endParaRPr lang="en-GB" sz="2400" dirty="0"/>
          </a:p>
        </p:txBody>
      </p:sp>
      <p:sp>
        <p:nvSpPr>
          <p:cNvPr id="3" name="Text Placeholder 2"/>
          <p:cNvSpPr>
            <a:spLocks noGrp="1"/>
          </p:cNvSpPr>
          <p:nvPr>
            <p:ph type="body" sz="quarter" idx="14"/>
          </p:nvPr>
        </p:nvSpPr>
        <p:spPr/>
        <p:txBody>
          <a:bodyPr/>
          <a:lstStyle/>
          <a:p>
            <a:pPr marL="0" indent="0">
              <a:buNone/>
            </a:pPr>
            <a:r>
              <a:rPr lang="en-GB" sz="3200" dirty="0" smtClean="0"/>
              <a:t>Evidence/Analysis</a:t>
            </a:r>
          </a:p>
          <a:p>
            <a:r>
              <a:rPr lang="en-GB" sz="2400" dirty="0" smtClean="0"/>
              <a:t>Multiple characteristics = multiple discrimination?</a:t>
            </a:r>
          </a:p>
          <a:p>
            <a:r>
              <a:rPr lang="en-GB" sz="2400" dirty="0" smtClean="0"/>
              <a:t>Which combination of characteristics amplify or reduce people’s outcomes?</a:t>
            </a:r>
          </a:p>
          <a:p>
            <a:r>
              <a:rPr lang="en-GB" sz="2400" dirty="0" smtClean="0"/>
              <a:t>Multiple equality indices</a:t>
            </a:r>
          </a:p>
          <a:p>
            <a:r>
              <a:rPr lang="en-GB" sz="2400" dirty="0" smtClean="0"/>
              <a:t>Multi factor analysis</a:t>
            </a:r>
          </a:p>
          <a:p>
            <a:pPr marL="0" indent="0">
              <a:buNone/>
            </a:pPr>
            <a:r>
              <a:rPr lang="en-GB" sz="2400" dirty="0" smtClean="0"/>
              <a:t> </a:t>
            </a:r>
          </a:p>
          <a:p>
            <a:pPr marL="0" indent="0">
              <a:buNone/>
            </a:pPr>
            <a:endParaRPr lang="en-GB" sz="3200" dirty="0"/>
          </a:p>
        </p:txBody>
      </p:sp>
      <p:sp>
        <p:nvSpPr>
          <p:cNvPr id="4" name="Title 3"/>
          <p:cNvSpPr>
            <a:spLocks noGrp="1"/>
          </p:cNvSpPr>
          <p:nvPr>
            <p:ph type="title"/>
          </p:nvPr>
        </p:nvSpPr>
        <p:spPr/>
        <p:txBody>
          <a:bodyPr/>
          <a:lstStyle/>
          <a:p>
            <a:r>
              <a:rPr lang="en-GB" dirty="0"/>
              <a:t>What do we mean by ‘intersectional’?</a:t>
            </a:r>
          </a:p>
        </p:txBody>
      </p:sp>
    </p:spTree>
    <p:extLst>
      <p:ext uri="{BB962C8B-B14F-4D97-AF65-F5344CB8AC3E}">
        <p14:creationId xmlns:p14="http://schemas.microsoft.com/office/powerpoint/2010/main" val="3109747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Advised as a tool to target access and participation activities more effectively</a:t>
            </a:r>
          </a:p>
          <a:p>
            <a:r>
              <a:rPr lang="en-GB" dirty="0" smtClean="0"/>
              <a:t>Recognises that multiple factors will shape an individual’s identity, experience and outcomes</a:t>
            </a:r>
          </a:p>
          <a:p>
            <a:r>
              <a:rPr lang="en-GB" dirty="0" smtClean="0"/>
              <a:t>Students will experience multiple barriers</a:t>
            </a:r>
          </a:p>
          <a:p>
            <a:r>
              <a:rPr lang="en-GB" dirty="0" smtClean="0"/>
              <a:t>Single measures may miss certain groups who are most/least likely to enter HE</a:t>
            </a:r>
          </a:p>
          <a:p>
            <a:r>
              <a:rPr lang="en-GB" dirty="0" smtClean="0"/>
              <a:t>Important to look across the whole student lifecycle – not just entry</a:t>
            </a:r>
          </a:p>
          <a:p>
            <a:r>
              <a:rPr lang="en-GB" dirty="0" smtClean="0"/>
              <a:t>We highlight links between characteristic (e.g. LGBT or ‘first in family’) and other factors (e.g. mental health)</a:t>
            </a:r>
          </a:p>
          <a:p>
            <a:r>
              <a:rPr lang="en-GB" dirty="0" smtClean="0"/>
              <a:t>Small numbers might inhibit quantitative analysis – consider other means</a:t>
            </a:r>
          </a:p>
        </p:txBody>
      </p:sp>
      <p:sp>
        <p:nvSpPr>
          <p:cNvPr id="3" name="Title 2"/>
          <p:cNvSpPr>
            <a:spLocks noGrp="1"/>
          </p:cNvSpPr>
          <p:nvPr>
            <p:ph type="title"/>
          </p:nvPr>
        </p:nvSpPr>
        <p:spPr/>
        <p:txBody>
          <a:bodyPr/>
          <a:lstStyle/>
          <a:p>
            <a:r>
              <a:rPr lang="en-GB" dirty="0" smtClean="0"/>
              <a:t>How does an intersectional analysis inform APPs?</a:t>
            </a:r>
            <a:endParaRPr lang="en-GB" dirty="0"/>
          </a:p>
        </p:txBody>
      </p:sp>
    </p:spTree>
    <p:extLst>
      <p:ext uri="{BB962C8B-B14F-4D97-AF65-F5344CB8AC3E}">
        <p14:creationId xmlns:p14="http://schemas.microsoft.com/office/powerpoint/2010/main" val="113618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400" dirty="0" smtClean="0"/>
              <a:t>UCAS Multiple Equality Measure (MEM)</a:t>
            </a:r>
          </a:p>
          <a:p>
            <a:r>
              <a:rPr lang="en-GB" sz="2400" dirty="0" smtClean="0"/>
              <a:t>Government’s Index of Multiple Deprivation</a:t>
            </a:r>
          </a:p>
          <a:p>
            <a:r>
              <a:rPr lang="en-GB" sz="2400" dirty="0" smtClean="0"/>
              <a:t>OfS Access &amp; Participation Data Dashboard</a:t>
            </a:r>
          </a:p>
          <a:p>
            <a:r>
              <a:rPr lang="en-GB" sz="2400" dirty="0" smtClean="0"/>
              <a:t>Advance-HE Equality Statistical Reports</a:t>
            </a:r>
          </a:p>
          <a:p>
            <a:r>
              <a:rPr lang="en-GB" sz="2400" dirty="0" smtClean="0"/>
              <a:t>Any others?</a:t>
            </a:r>
          </a:p>
          <a:p>
            <a:r>
              <a:rPr lang="en-GB" sz="2400" dirty="0" smtClean="0"/>
              <a:t>What are you using?</a:t>
            </a:r>
          </a:p>
          <a:p>
            <a:endParaRPr lang="en-GB" dirty="0" smtClean="0"/>
          </a:p>
        </p:txBody>
      </p:sp>
      <p:sp>
        <p:nvSpPr>
          <p:cNvPr id="3" name="Title 2"/>
          <p:cNvSpPr>
            <a:spLocks noGrp="1"/>
          </p:cNvSpPr>
          <p:nvPr>
            <p:ph type="title"/>
          </p:nvPr>
        </p:nvSpPr>
        <p:spPr/>
        <p:txBody>
          <a:bodyPr/>
          <a:lstStyle/>
          <a:p>
            <a:r>
              <a:rPr lang="en-GB" dirty="0" smtClean="0"/>
              <a:t>Exploring intersectional data</a:t>
            </a:r>
            <a:endParaRPr lang="en-GB" dirty="0"/>
          </a:p>
        </p:txBody>
      </p:sp>
    </p:spTree>
    <p:extLst>
      <p:ext uri="{BB962C8B-B14F-4D97-AF65-F5344CB8AC3E}">
        <p14:creationId xmlns:p14="http://schemas.microsoft.com/office/powerpoint/2010/main" val="2317951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Government’s Index of Multiple Deprivation</a:t>
            </a:r>
            <a:endParaRPr lang="en-GB" dirty="0"/>
          </a:p>
        </p:txBody>
      </p:sp>
      <p:graphicFrame>
        <p:nvGraphicFramePr>
          <p:cNvPr id="4" name="Content Placeholder 3"/>
          <p:cNvGraphicFramePr>
            <a:graphicFrameLocks noGrp="1"/>
          </p:cNvGraphicFramePr>
          <p:nvPr>
            <p:ph sz="quarter" idx="15"/>
            <p:extLst>
              <p:ext uri="{D42A27DB-BD31-4B8C-83A1-F6EECF244321}">
                <p14:modId xmlns:p14="http://schemas.microsoft.com/office/powerpoint/2010/main" val="3234849018"/>
              </p:ext>
            </p:extLst>
          </p:nvPr>
        </p:nvGraphicFramePr>
        <p:xfrm>
          <a:off x="838200" y="1982788"/>
          <a:ext cx="10515600" cy="4052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97159" y="1377998"/>
            <a:ext cx="10756641" cy="830997"/>
          </a:xfrm>
          <a:prstGeom prst="rect">
            <a:avLst/>
          </a:prstGeom>
          <a:noFill/>
        </p:spPr>
        <p:txBody>
          <a:bodyPr wrap="square" rtlCol="0">
            <a:spAutoFit/>
          </a:bodyPr>
          <a:lstStyle/>
          <a:p>
            <a:r>
              <a:rPr lang="en-GB" sz="2400" dirty="0" smtClean="0"/>
              <a:t>The IMD ranks each small area in England from the 1</a:t>
            </a:r>
            <a:r>
              <a:rPr lang="en-GB" sz="2400" baseline="30000" dirty="0" smtClean="0"/>
              <a:t>st</a:t>
            </a:r>
            <a:r>
              <a:rPr lang="en-GB" sz="2400" dirty="0" smtClean="0"/>
              <a:t> most deprived area, to the 32,844</a:t>
            </a:r>
            <a:r>
              <a:rPr lang="en-GB" sz="2400" baseline="30000" dirty="0" smtClean="0"/>
              <a:t>th</a:t>
            </a:r>
            <a:r>
              <a:rPr lang="en-GB" sz="2400" dirty="0" smtClean="0"/>
              <a:t> least deprived area</a:t>
            </a:r>
            <a:endParaRPr lang="en-GB" sz="2400" dirty="0"/>
          </a:p>
        </p:txBody>
      </p:sp>
    </p:spTree>
    <p:extLst>
      <p:ext uri="{BB962C8B-B14F-4D97-AF65-F5344CB8AC3E}">
        <p14:creationId xmlns:p14="http://schemas.microsoft.com/office/powerpoint/2010/main" val="3199838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UCAS’s principal measure of equality for students entering HE</a:t>
            </a:r>
          </a:p>
          <a:p>
            <a:endParaRPr lang="en-GB" dirty="0" smtClean="0"/>
          </a:p>
          <a:p>
            <a:endParaRPr lang="en-GB" dirty="0"/>
          </a:p>
        </p:txBody>
      </p:sp>
      <p:sp>
        <p:nvSpPr>
          <p:cNvPr id="3" name="Title 2"/>
          <p:cNvSpPr>
            <a:spLocks noGrp="1"/>
          </p:cNvSpPr>
          <p:nvPr>
            <p:ph type="title"/>
          </p:nvPr>
        </p:nvSpPr>
        <p:spPr/>
        <p:txBody>
          <a:bodyPr/>
          <a:lstStyle/>
          <a:p>
            <a:r>
              <a:rPr lang="en-GB" dirty="0" smtClean="0"/>
              <a:t>UCAS Multiple Equality Measure (MEM)</a:t>
            </a:r>
            <a:endParaRPr lang="en-GB" dirty="0"/>
          </a:p>
        </p:txBody>
      </p:sp>
      <p:graphicFrame>
        <p:nvGraphicFramePr>
          <p:cNvPr id="6" name="Diagram 5"/>
          <p:cNvGraphicFramePr/>
          <p:nvPr>
            <p:extLst>
              <p:ext uri="{D42A27DB-BD31-4B8C-83A1-F6EECF244321}">
                <p14:modId xmlns:p14="http://schemas.microsoft.com/office/powerpoint/2010/main" val="2440000815"/>
              </p:ext>
            </p:extLst>
          </p:nvPr>
        </p:nvGraphicFramePr>
        <p:xfrm>
          <a:off x="905069" y="2565918"/>
          <a:ext cx="9254931" cy="3572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9459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Equality dimensions are combined using statistical modelling techniques</a:t>
            </a:r>
          </a:p>
          <a:p>
            <a:r>
              <a:rPr lang="en-GB" dirty="0" smtClean="0"/>
              <a:t>Linked to datasets of pupils in English schools aged 18 between 2006-2010</a:t>
            </a:r>
          </a:p>
          <a:p>
            <a:r>
              <a:rPr lang="en-GB" dirty="0" smtClean="0"/>
              <a:t>Probability of entry to HE aged 18 is then calculated on this combination of characteristics</a:t>
            </a:r>
          </a:p>
          <a:p>
            <a:r>
              <a:rPr lang="en-GB" dirty="0" smtClean="0"/>
              <a:t>Probabilities are used to group pupils into groups:</a:t>
            </a:r>
          </a:p>
          <a:p>
            <a:pPr lvl="1"/>
            <a:r>
              <a:rPr lang="en-GB" dirty="0" smtClean="0"/>
              <a:t>Group 1 are least likely to enter HE (‘most disadvantaged’)</a:t>
            </a:r>
          </a:p>
          <a:p>
            <a:pPr lvl="1"/>
            <a:r>
              <a:rPr lang="en-GB" dirty="0" smtClean="0"/>
              <a:t>Group 5 are most likely to enter HE (‘most advantaged’)</a:t>
            </a:r>
          </a:p>
          <a:p>
            <a:r>
              <a:rPr lang="en-GB" dirty="0" smtClean="0"/>
              <a:t>Entry rates can then be calculated and the trends assessed over time</a:t>
            </a:r>
          </a:p>
        </p:txBody>
      </p:sp>
      <p:sp>
        <p:nvSpPr>
          <p:cNvPr id="3" name="Title 2"/>
          <p:cNvSpPr>
            <a:spLocks noGrp="1"/>
          </p:cNvSpPr>
          <p:nvPr>
            <p:ph type="title"/>
          </p:nvPr>
        </p:nvSpPr>
        <p:spPr/>
        <p:txBody>
          <a:bodyPr/>
          <a:lstStyle/>
          <a:p>
            <a:r>
              <a:rPr lang="en-GB" dirty="0" smtClean="0"/>
              <a:t>How does the MEM work?</a:t>
            </a:r>
            <a:endParaRPr lang="en-GB" dirty="0"/>
          </a:p>
        </p:txBody>
      </p:sp>
    </p:spTree>
    <p:extLst>
      <p:ext uri="{BB962C8B-B14F-4D97-AF65-F5344CB8AC3E}">
        <p14:creationId xmlns:p14="http://schemas.microsoft.com/office/powerpoint/2010/main" val="1483932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MEM in practice</a:t>
            </a:r>
            <a:endParaRPr lang="en-GB" dirty="0"/>
          </a:p>
        </p:txBody>
      </p:sp>
      <p:pic>
        <p:nvPicPr>
          <p:cNvPr id="4" name="Content Placeholder 3"/>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683525" y="1315616"/>
            <a:ext cx="7843031" cy="4720060"/>
          </a:xfrm>
        </p:spPr>
      </p:pic>
    </p:spTree>
    <p:extLst>
      <p:ext uri="{BB962C8B-B14F-4D97-AF65-F5344CB8AC3E}">
        <p14:creationId xmlns:p14="http://schemas.microsoft.com/office/powerpoint/2010/main" val="14289830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APP data dashboard</a:t>
            </a:r>
          </a:p>
          <a:p>
            <a:r>
              <a:rPr lang="en-GB" dirty="0" smtClean="0"/>
              <a:t>Sector level and provider level data </a:t>
            </a:r>
          </a:p>
          <a:p>
            <a:pPr lvl="1"/>
            <a:r>
              <a:rPr lang="en-GB" dirty="0" smtClean="0"/>
              <a:t>Split across IMD, race, gender, disability, age, POLAR</a:t>
            </a:r>
          </a:p>
          <a:p>
            <a:pPr lvl="1"/>
            <a:r>
              <a:rPr lang="en-GB" dirty="0" smtClean="0"/>
              <a:t>Small number of 2-way data splits (e.g. race plus POLAR)</a:t>
            </a:r>
          </a:p>
          <a:p>
            <a:r>
              <a:rPr lang="en-GB" dirty="0" smtClean="0"/>
              <a:t>Equalities/HESA individualised student data</a:t>
            </a:r>
          </a:p>
          <a:p>
            <a:r>
              <a:rPr lang="en-GB" dirty="0" smtClean="0"/>
              <a:t>Experimental data</a:t>
            </a:r>
          </a:p>
          <a:p>
            <a:r>
              <a:rPr lang="en-GB" dirty="0" smtClean="0"/>
              <a:t>OfS Intersectional Equality Measure: </a:t>
            </a:r>
          </a:p>
          <a:p>
            <a:pPr lvl="1"/>
            <a:r>
              <a:rPr lang="en-GB" dirty="0" smtClean="0"/>
              <a:t>In development!</a:t>
            </a:r>
          </a:p>
          <a:p>
            <a:pPr lvl="1"/>
            <a:r>
              <a:rPr lang="en-GB" dirty="0" smtClean="0"/>
              <a:t>Will focus on other areas of the student lifecycle beyond access (beyond the MEM)</a:t>
            </a:r>
            <a:endParaRPr lang="en-GB" dirty="0"/>
          </a:p>
        </p:txBody>
      </p:sp>
      <p:sp>
        <p:nvSpPr>
          <p:cNvPr id="3" name="Title 2"/>
          <p:cNvSpPr>
            <a:spLocks noGrp="1"/>
          </p:cNvSpPr>
          <p:nvPr>
            <p:ph type="title"/>
          </p:nvPr>
        </p:nvSpPr>
        <p:spPr/>
        <p:txBody>
          <a:bodyPr/>
          <a:lstStyle/>
          <a:p>
            <a:r>
              <a:rPr lang="en-GB" dirty="0" smtClean="0"/>
              <a:t>OfS Data</a:t>
            </a:r>
            <a:endParaRPr lang="en-GB" dirty="0"/>
          </a:p>
        </p:txBody>
      </p:sp>
    </p:spTree>
    <p:extLst>
      <p:ext uri="{BB962C8B-B14F-4D97-AF65-F5344CB8AC3E}">
        <p14:creationId xmlns:p14="http://schemas.microsoft.com/office/powerpoint/2010/main" val="1230601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8D8DEBB1-AC1B-439C-AE7E-3785B7BDAFE9}"/>
              </a:ext>
            </a:extLst>
          </p:cNvPr>
          <p:cNvSpPr>
            <a:spLocks noGrp="1"/>
          </p:cNvSpPr>
          <p:nvPr>
            <p:ph type="body" sz="quarter" idx="13"/>
          </p:nvPr>
        </p:nvSpPr>
        <p:spPr/>
        <p:txBody>
          <a:bodyPr/>
          <a:lstStyle/>
          <a:p>
            <a:pPr marL="0" indent="0">
              <a:buNone/>
            </a:pPr>
            <a:r>
              <a:rPr lang="en-GB" sz="2400" i="1" dirty="0"/>
              <a:t>The Director for Fair Access and Participation</a:t>
            </a:r>
          </a:p>
          <a:p>
            <a:pPr marL="0" indent="0">
              <a:buNone/>
            </a:pPr>
            <a:r>
              <a:rPr lang="en-GB" sz="2400" dirty="0"/>
              <a:t>The Director for Fair Access and Participation (“the Director”) is responsible</a:t>
            </a:r>
          </a:p>
          <a:p>
            <a:pPr marL="0" indent="0">
              <a:buNone/>
            </a:pPr>
            <a:r>
              <a:rPr lang="en-US" sz="2400" dirty="0"/>
              <a:t>for </a:t>
            </a:r>
            <a:r>
              <a:rPr lang="en-GB" sz="2400" dirty="0"/>
              <a:t>(a) overseeing the performance of the </a:t>
            </a:r>
            <a:r>
              <a:rPr lang="en-GB" sz="2400" dirty="0" err="1"/>
              <a:t>OfS’s</a:t>
            </a:r>
            <a:r>
              <a:rPr lang="en-GB" sz="2400" dirty="0"/>
              <a:t> access and participation </a:t>
            </a:r>
            <a:r>
              <a:rPr lang="en-US" sz="2400" dirty="0"/>
              <a:t>functions; </a:t>
            </a:r>
            <a:r>
              <a:rPr lang="en-GB" sz="2400" dirty="0"/>
              <a:t>(b) performing, in accordance with paragraph 11, any of those functions, or other functions, of the OfS which are delegated to the Director </a:t>
            </a:r>
            <a:r>
              <a:rPr lang="en-US" sz="2400" dirty="0"/>
              <a:t>under that paragraph; and </a:t>
            </a:r>
            <a:r>
              <a:rPr lang="en-GB" sz="2400" dirty="0"/>
              <a:t>(c) reporting to the other members of the OfS on the performance of the </a:t>
            </a:r>
            <a:r>
              <a:rPr lang="en-GB" sz="2400" dirty="0" err="1"/>
              <a:t>OfS’s</a:t>
            </a:r>
            <a:r>
              <a:rPr lang="en-GB" sz="2400" dirty="0"/>
              <a:t> access and participation functions.</a:t>
            </a:r>
          </a:p>
          <a:p>
            <a:pPr marL="0" indent="0">
              <a:buNone/>
            </a:pPr>
            <a:r>
              <a:rPr lang="en-GB" sz="2400" dirty="0"/>
              <a:t>The Director may also report to the other members of the OfS on the measures taken by the OfS to comply with its duty under section 2(1)(e) (duty to have regard to the need to promote equality of opportunity etc) in performing a particular function of the OfS.</a:t>
            </a:r>
          </a:p>
          <a:p>
            <a:endParaRPr lang="en-GB" dirty="0"/>
          </a:p>
        </p:txBody>
      </p:sp>
      <p:sp>
        <p:nvSpPr>
          <p:cNvPr id="2" name="Title 1">
            <a:extLst>
              <a:ext uri="{FF2B5EF4-FFF2-40B4-BE49-F238E27FC236}">
                <a16:creationId xmlns="" xmlns:a16="http://schemas.microsoft.com/office/drawing/2014/main" id="{1AF9B63D-C34A-4BA5-B414-CFAE39D16580}"/>
              </a:ext>
            </a:extLst>
          </p:cNvPr>
          <p:cNvSpPr>
            <a:spLocks noGrp="1"/>
          </p:cNvSpPr>
          <p:nvPr>
            <p:ph type="title"/>
          </p:nvPr>
        </p:nvSpPr>
        <p:spPr/>
        <p:txBody>
          <a:bodyPr/>
          <a:lstStyle/>
          <a:p>
            <a:r>
              <a:rPr lang="en-GB" dirty="0"/>
              <a:t>HERA 2017 (2) </a:t>
            </a:r>
            <a:r>
              <a:rPr lang="en-US" dirty="0"/>
              <a:t/>
            </a:r>
            <a:br>
              <a:rPr lang="en-US" dirty="0"/>
            </a:br>
            <a:endParaRPr lang="en-GB" dirty="0"/>
          </a:p>
        </p:txBody>
      </p:sp>
      <p:sp>
        <p:nvSpPr>
          <p:cNvPr id="6" name="Title 4"/>
          <p:cNvSpPr txBox="1">
            <a:spLocks/>
          </p:cNvSpPr>
          <p:nvPr/>
        </p:nvSpPr>
        <p:spPr>
          <a:xfrm>
            <a:off x="2351084" y="543454"/>
            <a:ext cx="3864936" cy="59542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rgbClr val="002554"/>
                </a:solidFill>
                <a:latin typeface="Arial" panose="020B0604020202020204" pitchFamily="34" charset="0"/>
                <a:ea typeface="+mj-ea"/>
                <a:cs typeface="Arial" panose="020B0604020202020204" pitchFamily="34" charset="0"/>
              </a:defRPr>
            </a:lvl1pPr>
          </a:lstStyle>
          <a:p>
            <a:endParaRPr lang="en-US" b="1" dirty="0"/>
          </a:p>
        </p:txBody>
      </p:sp>
      <p:sp>
        <p:nvSpPr>
          <p:cNvPr id="9" name="Content Placeholder 2"/>
          <p:cNvSpPr txBox="1">
            <a:spLocks/>
          </p:cNvSpPr>
          <p:nvPr/>
        </p:nvSpPr>
        <p:spPr>
          <a:xfrm>
            <a:off x="2920538" y="1790008"/>
            <a:ext cx="5863244" cy="48047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55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5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5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5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5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i="1" dirty="0"/>
          </a:p>
        </p:txBody>
      </p:sp>
    </p:spTree>
    <p:extLst>
      <p:ext uri="{BB962C8B-B14F-4D97-AF65-F5344CB8AC3E}">
        <p14:creationId xmlns:p14="http://schemas.microsoft.com/office/powerpoint/2010/main" val="2010266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040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75A3B8-2641-4C4A-BC01-9686B01F1ADF}"/>
              </a:ext>
            </a:extLst>
          </p:cNvPr>
          <p:cNvSpPr>
            <a:spLocks noGrp="1"/>
          </p:cNvSpPr>
          <p:nvPr>
            <p:ph type="title"/>
          </p:nvPr>
        </p:nvSpPr>
        <p:spPr>
          <a:xfrm>
            <a:off x="958850" y="348193"/>
            <a:ext cx="10279063" cy="902958"/>
          </a:xfrm>
        </p:spPr>
        <p:txBody>
          <a:bodyPr/>
          <a:lstStyle/>
          <a:p>
            <a:r>
              <a:rPr lang="en-GB" dirty="0" smtClean="0"/>
              <a:t>Our mission statement</a:t>
            </a:r>
            <a:endParaRPr lang="en-GB" dirty="0"/>
          </a:p>
        </p:txBody>
      </p:sp>
      <p:sp>
        <p:nvSpPr>
          <p:cNvPr id="7" name="Rectangle 6"/>
          <p:cNvSpPr/>
          <p:nvPr/>
        </p:nvSpPr>
        <p:spPr>
          <a:xfrm>
            <a:off x="1028665" y="1412875"/>
            <a:ext cx="10134670" cy="4194313"/>
          </a:xfrm>
          <a:prstGeom prst="rect">
            <a:avLst/>
          </a:prstGeom>
          <a:solidFill>
            <a:srgbClr val="F4B33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tIns="900000" rIns="900000" bIns="900000" rtlCol="0" anchor="ctr"/>
          <a:lstStyle/>
          <a:p>
            <a:pPr algn="ctr" defTabSz="457200">
              <a:lnSpc>
                <a:spcPts val="5200"/>
              </a:lnSpc>
            </a:pPr>
            <a:r>
              <a:rPr lang="en-GB" sz="4000" dirty="0">
                <a:solidFill>
                  <a:prstClr val="black"/>
                </a:solidFill>
                <a:cs typeface="Arial" panose="020B0604020202020204" pitchFamily="34" charset="0"/>
              </a:rPr>
              <a:t>We aim to ensure that every student, whatever their background, </a:t>
            </a:r>
            <a:br>
              <a:rPr lang="en-GB" sz="4000" dirty="0">
                <a:solidFill>
                  <a:prstClr val="black"/>
                </a:solidFill>
                <a:cs typeface="Arial" panose="020B0604020202020204" pitchFamily="34" charset="0"/>
              </a:rPr>
            </a:br>
            <a:r>
              <a:rPr lang="en-GB" sz="4000" dirty="0">
                <a:solidFill>
                  <a:prstClr val="black"/>
                </a:solidFill>
                <a:cs typeface="Arial" panose="020B0604020202020204" pitchFamily="34" charset="0"/>
              </a:rPr>
              <a:t>has a fulfilling experience of </a:t>
            </a:r>
            <a:br>
              <a:rPr lang="en-GB" sz="4000" dirty="0">
                <a:solidFill>
                  <a:prstClr val="black"/>
                </a:solidFill>
                <a:cs typeface="Arial" panose="020B0604020202020204" pitchFamily="34" charset="0"/>
              </a:rPr>
            </a:br>
            <a:r>
              <a:rPr lang="en-GB" sz="4000" dirty="0">
                <a:solidFill>
                  <a:prstClr val="black"/>
                </a:solidFill>
                <a:cs typeface="Arial" panose="020B0604020202020204" pitchFamily="34" charset="0"/>
              </a:rPr>
              <a:t>higher education that enriches </a:t>
            </a:r>
            <a:br>
              <a:rPr lang="en-GB" sz="4000" dirty="0">
                <a:solidFill>
                  <a:prstClr val="black"/>
                </a:solidFill>
                <a:cs typeface="Arial" panose="020B0604020202020204" pitchFamily="34" charset="0"/>
              </a:rPr>
            </a:br>
            <a:r>
              <a:rPr lang="en-GB" sz="4000" dirty="0">
                <a:solidFill>
                  <a:prstClr val="black"/>
                </a:solidFill>
                <a:cs typeface="Arial" panose="020B0604020202020204" pitchFamily="34" charset="0"/>
              </a:rPr>
              <a:t>their lives and careers.</a:t>
            </a:r>
          </a:p>
        </p:txBody>
      </p:sp>
      <p:sp>
        <p:nvSpPr>
          <p:cNvPr id="8" name="Slide Number Placeholder 7"/>
          <p:cNvSpPr>
            <a:spLocks noGrp="1"/>
          </p:cNvSpPr>
          <p:nvPr>
            <p:ph type="sldNum" sz="quarter" idx="12"/>
          </p:nvPr>
        </p:nvSpPr>
        <p:spPr/>
        <p:txBody>
          <a:bodyPr/>
          <a:lstStyle/>
          <a:p>
            <a:fld id="{C3F0B5DE-D8A4-4DD9-9E9F-21185395E411}" type="slidenum">
              <a:rPr lang="en-GB" smtClean="0">
                <a:solidFill>
                  <a:prstClr val="black">
                    <a:tint val="75000"/>
                  </a:prstClr>
                </a:solidFill>
              </a:rPr>
              <a:pPr/>
              <a:t>4</a:t>
            </a:fld>
            <a:endParaRPr lang="en-GB">
              <a:solidFill>
                <a:prstClr val="black">
                  <a:tint val="75000"/>
                </a:prstClr>
              </a:solidFill>
            </a:endParaRPr>
          </a:p>
        </p:txBody>
      </p:sp>
    </p:spTree>
    <p:extLst>
      <p:ext uri="{BB962C8B-B14F-4D97-AF65-F5344CB8AC3E}">
        <p14:creationId xmlns:p14="http://schemas.microsoft.com/office/powerpoint/2010/main" val="2229726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064013" y="1268084"/>
            <a:ext cx="9959008" cy="5076966"/>
          </a:xfrm>
          <a:prstGeom prst="rect">
            <a:avLst/>
          </a:prstGeom>
          <a:solidFill>
            <a:srgbClr val="DA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4" name="Title 3">
            <a:extLst>
              <a:ext uri="{FF2B5EF4-FFF2-40B4-BE49-F238E27FC236}">
                <a16:creationId xmlns:a16="http://schemas.microsoft.com/office/drawing/2014/main" xmlns="" id="{D375A3B8-2641-4C4A-BC01-9686B01F1ADF}"/>
              </a:ext>
            </a:extLst>
          </p:cNvPr>
          <p:cNvSpPr>
            <a:spLocks noGrp="1"/>
          </p:cNvSpPr>
          <p:nvPr>
            <p:ph type="title"/>
          </p:nvPr>
        </p:nvSpPr>
        <p:spPr/>
        <p:txBody>
          <a:bodyPr/>
          <a:lstStyle/>
          <a:p>
            <a:r>
              <a:rPr lang="en-GB" dirty="0" smtClean="0"/>
              <a:t>We aim to ensure that…</a:t>
            </a:r>
            <a:endParaRPr lang="en-GB" dirty="0"/>
          </a:p>
        </p:txBody>
      </p:sp>
      <p:sp>
        <p:nvSpPr>
          <p:cNvPr id="7" name="Rectangle 6"/>
          <p:cNvSpPr/>
          <p:nvPr/>
        </p:nvSpPr>
        <p:spPr>
          <a:xfrm>
            <a:off x="1302025" y="1545591"/>
            <a:ext cx="9482984" cy="639894"/>
          </a:xfrm>
          <a:prstGeom prst="rect">
            <a:avLst/>
          </a:prstGeom>
          <a:solidFill>
            <a:srgbClr val="F4B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cs typeface="Arial" panose="020B0604020202020204" pitchFamily="34" charset="0"/>
              </a:rPr>
              <a:t>Every student, whatever their background, has a fulfilling experience of </a:t>
            </a:r>
            <a:br>
              <a:rPr lang="en-GB" dirty="0">
                <a:solidFill>
                  <a:prstClr val="black"/>
                </a:solidFill>
                <a:cs typeface="Arial" panose="020B0604020202020204" pitchFamily="34" charset="0"/>
              </a:rPr>
            </a:br>
            <a:r>
              <a:rPr lang="en-GB" dirty="0">
                <a:solidFill>
                  <a:prstClr val="black"/>
                </a:solidFill>
                <a:cs typeface="Arial" panose="020B0604020202020204" pitchFamily="34" charset="0"/>
              </a:rPr>
              <a:t>higher education that enriches their lives and careers.</a:t>
            </a:r>
          </a:p>
        </p:txBody>
      </p:sp>
      <p:sp>
        <p:nvSpPr>
          <p:cNvPr id="10" name="Rectangle 9"/>
          <p:cNvSpPr/>
          <p:nvPr/>
        </p:nvSpPr>
        <p:spPr>
          <a:xfrm>
            <a:off x="1302025" y="2344421"/>
            <a:ext cx="3024000" cy="548144"/>
          </a:xfrm>
          <a:prstGeom prst="rect">
            <a:avLst/>
          </a:prstGeom>
          <a:solidFill>
            <a:srgbClr val="00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b="1" dirty="0">
                <a:solidFill>
                  <a:prstClr val="white"/>
                </a:solidFill>
                <a:cs typeface="Arial" panose="020B0604020202020204" pitchFamily="34" charset="0"/>
              </a:rPr>
              <a:t>Participation</a:t>
            </a:r>
          </a:p>
        </p:txBody>
      </p:sp>
      <p:sp>
        <p:nvSpPr>
          <p:cNvPr id="11" name="Rectangle 10"/>
          <p:cNvSpPr/>
          <p:nvPr/>
        </p:nvSpPr>
        <p:spPr>
          <a:xfrm>
            <a:off x="4531517" y="2326683"/>
            <a:ext cx="3024000" cy="548144"/>
          </a:xfrm>
          <a:prstGeom prst="rect">
            <a:avLst/>
          </a:prstGeom>
          <a:solidFill>
            <a:srgbClr val="00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b="1" dirty="0">
                <a:solidFill>
                  <a:prstClr val="white"/>
                </a:solidFill>
                <a:cs typeface="Arial" panose="020B0604020202020204" pitchFamily="34" charset="0"/>
              </a:rPr>
              <a:t>Experience</a:t>
            </a:r>
          </a:p>
        </p:txBody>
      </p:sp>
      <p:sp>
        <p:nvSpPr>
          <p:cNvPr id="12" name="Rectangle 11"/>
          <p:cNvSpPr/>
          <p:nvPr/>
        </p:nvSpPr>
        <p:spPr>
          <a:xfrm>
            <a:off x="7761009" y="2326683"/>
            <a:ext cx="3024000" cy="548144"/>
          </a:xfrm>
          <a:prstGeom prst="rect">
            <a:avLst/>
          </a:prstGeom>
          <a:solidFill>
            <a:srgbClr val="00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b="1" dirty="0">
                <a:solidFill>
                  <a:prstClr val="white"/>
                </a:solidFill>
                <a:cs typeface="Arial" panose="020B0604020202020204" pitchFamily="34" charset="0"/>
              </a:rPr>
              <a:t>Outcomes</a:t>
            </a:r>
          </a:p>
        </p:txBody>
      </p:sp>
      <p:sp>
        <p:nvSpPr>
          <p:cNvPr id="13" name="Rectangle 12"/>
          <p:cNvSpPr/>
          <p:nvPr/>
        </p:nvSpPr>
        <p:spPr>
          <a:xfrm>
            <a:off x="1302025" y="3037076"/>
            <a:ext cx="3024000" cy="1871941"/>
          </a:xfrm>
          <a:prstGeom prst="rect">
            <a:avLst/>
          </a:prstGeom>
          <a:solidFill>
            <a:srgbClr val="F4B33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defTabSz="457200">
              <a:spcAft>
                <a:spcPts val="600"/>
              </a:spcAft>
            </a:pPr>
            <a:r>
              <a:rPr lang="en-GB" sz="1400" b="1" dirty="0">
                <a:solidFill>
                  <a:prstClr val="black"/>
                </a:solidFill>
                <a:cs typeface="Arial" panose="020B0604020202020204" pitchFamily="34" charset="0"/>
              </a:rPr>
              <a:t>Objective 1</a:t>
            </a:r>
          </a:p>
          <a:p>
            <a:pPr algn="ctr" defTabSz="457200">
              <a:lnSpc>
                <a:spcPts val="1800"/>
              </a:lnSpc>
            </a:pPr>
            <a:r>
              <a:rPr lang="en-GB" sz="1400" dirty="0">
                <a:solidFill>
                  <a:prstClr val="black"/>
                </a:solidFill>
                <a:cs typeface="Arial" panose="020B0604020202020204" pitchFamily="34" charset="0"/>
              </a:rPr>
              <a:t>All students, from all backgrounds, with the ability and desire to undertake higher education, are supported to access, succeed in, and progress from higher education.</a:t>
            </a:r>
          </a:p>
        </p:txBody>
      </p:sp>
      <p:sp>
        <p:nvSpPr>
          <p:cNvPr id="14" name="Rectangle 13"/>
          <p:cNvSpPr/>
          <p:nvPr/>
        </p:nvSpPr>
        <p:spPr>
          <a:xfrm>
            <a:off x="4531517" y="3033764"/>
            <a:ext cx="3024000" cy="1875009"/>
          </a:xfrm>
          <a:prstGeom prst="rect">
            <a:avLst/>
          </a:prstGeom>
          <a:solidFill>
            <a:srgbClr val="F4B33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defTabSz="457200">
              <a:spcAft>
                <a:spcPts val="600"/>
              </a:spcAft>
            </a:pPr>
            <a:r>
              <a:rPr lang="en-GB" sz="1400" b="1" dirty="0">
                <a:solidFill>
                  <a:prstClr val="black"/>
                </a:solidFill>
                <a:cs typeface="Arial" panose="020B0604020202020204" pitchFamily="34" charset="0"/>
              </a:rPr>
              <a:t>Objective 2</a:t>
            </a:r>
          </a:p>
          <a:p>
            <a:pPr algn="ctr" defTabSz="457200">
              <a:lnSpc>
                <a:spcPts val="1800"/>
              </a:lnSpc>
            </a:pPr>
            <a:r>
              <a:rPr lang="en-GB" sz="1400" dirty="0">
                <a:solidFill>
                  <a:prstClr val="black"/>
                </a:solidFill>
                <a:cs typeface="Arial" panose="020B0604020202020204" pitchFamily="34" charset="0"/>
              </a:rPr>
              <a:t>All students, from all backgrounds, receive a high quality academic experience, and their interests </a:t>
            </a:r>
            <a:br>
              <a:rPr lang="en-GB" sz="1400" dirty="0">
                <a:solidFill>
                  <a:prstClr val="black"/>
                </a:solidFill>
                <a:cs typeface="Arial" panose="020B0604020202020204" pitchFamily="34" charset="0"/>
              </a:rPr>
            </a:br>
            <a:r>
              <a:rPr lang="en-GB" sz="1400" dirty="0">
                <a:solidFill>
                  <a:prstClr val="black"/>
                </a:solidFill>
                <a:cs typeface="Arial" panose="020B0604020202020204" pitchFamily="34" charset="0"/>
              </a:rPr>
              <a:t>are protected while they study </a:t>
            </a:r>
            <a:br>
              <a:rPr lang="en-GB" sz="1400" dirty="0">
                <a:solidFill>
                  <a:prstClr val="black"/>
                </a:solidFill>
                <a:cs typeface="Arial" panose="020B0604020202020204" pitchFamily="34" charset="0"/>
              </a:rPr>
            </a:br>
            <a:r>
              <a:rPr lang="en-GB" sz="1400" dirty="0">
                <a:solidFill>
                  <a:prstClr val="black"/>
                </a:solidFill>
                <a:cs typeface="Arial" panose="020B0604020202020204" pitchFamily="34" charset="0"/>
              </a:rPr>
              <a:t>or in the event of provider, </a:t>
            </a:r>
            <a:br>
              <a:rPr lang="en-GB" sz="1400" dirty="0">
                <a:solidFill>
                  <a:prstClr val="black"/>
                </a:solidFill>
                <a:cs typeface="Arial" panose="020B0604020202020204" pitchFamily="34" charset="0"/>
              </a:rPr>
            </a:br>
            <a:r>
              <a:rPr lang="en-GB" sz="1400" dirty="0">
                <a:solidFill>
                  <a:prstClr val="black"/>
                </a:solidFill>
                <a:cs typeface="Arial" panose="020B0604020202020204" pitchFamily="34" charset="0"/>
              </a:rPr>
              <a:t>campus or course closure.</a:t>
            </a:r>
          </a:p>
        </p:txBody>
      </p:sp>
      <p:sp>
        <p:nvSpPr>
          <p:cNvPr id="15" name="Rectangle 14"/>
          <p:cNvSpPr/>
          <p:nvPr/>
        </p:nvSpPr>
        <p:spPr>
          <a:xfrm>
            <a:off x="7761009" y="3033764"/>
            <a:ext cx="3024000" cy="1875010"/>
          </a:xfrm>
          <a:prstGeom prst="rect">
            <a:avLst/>
          </a:prstGeom>
          <a:solidFill>
            <a:srgbClr val="F4B33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defTabSz="457200">
              <a:spcAft>
                <a:spcPts val="600"/>
              </a:spcAft>
            </a:pPr>
            <a:r>
              <a:rPr lang="en-GB" sz="1400" b="1" dirty="0">
                <a:solidFill>
                  <a:prstClr val="black"/>
                </a:solidFill>
                <a:cs typeface="Arial" panose="020B0604020202020204" pitchFamily="34" charset="0"/>
              </a:rPr>
              <a:t>Objective 3</a:t>
            </a:r>
          </a:p>
          <a:p>
            <a:pPr algn="ctr" defTabSz="457200">
              <a:lnSpc>
                <a:spcPts val="1800"/>
              </a:lnSpc>
            </a:pPr>
            <a:r>
              <a:rPr lang="en-GB" sz="1400" dirty="0">
                <a:solidFill>
                  <a:prstClr val="black"/>
                </a:solidFill>
                <a:cs typeface="Arial" panose="020B0604020202020204" pitchFamily="34" charset="0"/>
              </a:rPr>
              <a:t>All students, from all backgrounds, are able to progress into employment, further study, </a:t>
            </a:r>
            <a:br>
              <a:rPr lang="en-GB" sz="1400" dirty="0">
                <a:solidFill>
                  <a:prstClr val="black"/>
                </a:solidFill>
                <a:cs typeface="Arial" panose="020B0604020202020204" pitchFamily="34" charset="0"/>
              </a:rPr>
            </a:br>
            <a:r>
              <a:rPr lang="en-GB" sz="1400" dirty="0">
                <a:solidFill>
                  <a:prstClr val="black"/>
                </a:solidFill>
                <a:cs typeface="Arial" panose="020B0604020202020204" pitchFamily="34" charset="0"/>
              </a:rPr>
              <a:t>and fulfilling lives, and their qualifications hold their value </a:t>
            </a:r>
            <a:br>
              <a:rPr lang="en-GB" sz="1400" dirty="0">
                <a:solidFill>
                  <a:prstClr val="black"/>
                </a:solidFill>
                <a:cs typeface="Arial" panose="020B0604020202020204" pitchFamily="34" charset="0"/>
              </a:rPr>
            </a:br>
            <a:r>
              <a:rPr lang="en-GB" sz="1400" dirty="0">
                <a:solidFill>
                  <a:prstClr val="black"/>
                </a:solidFill>
                <a:cs typeface="Arial" panose="020B0604020202020204" pitchFamily="34" charset="0"/>
              </a:rPr>
              <a:t>over time.</a:t>
            </a:r>
          </a:p>
        </p:txBody>
      </p:sp>
      <p:sp>
        <p:nvSpPr>
          <p:cNvPr id="16" name="Rectangle 15"/>
          <p:cNvSpPr/>
          <p:nvPr/>
        </p:nvSpPr>
        <p:spPr>
          <a:xfrm>
            <a:off x="1302025" y="5742623"/>
            <a:ext cx="9482984" cy="614501"/>
          </a:xfrm>
          <a:prstGeom prst="rect">
            <a:avLst/>
          </a:prstGeom>
          <a:solidFill>
            <a:srgbClr val="F4B33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defTabSz="457200">
              <a:spcAft>
                <a:spcPts val="300"/>
              </a:spcAft>
            </a:pPr>
            <a:r>
              <a:rPr lang="en-GB" sz="1400" b="1" dirty="0">
                <a:solidFill>
                  <a:prstClr val="black"/>
                </a:solidFill>
                <a:cs typeface="Arial" panose="020B0604020202020204" pitchFamily="34" charset="0"/>
              </a:rPr>
              <a:t>Objective 4</a:t>
            </a:r>
          </a:p>
          <a:p>
            <a:pPr algn="ctr" defTabSz="457200"/>
            <a:r>
              <a:rPr lang="en-GB" sz="1400" dirty="0">
                <a:solidFill>
                  <a:prstClr val="black"/>
                </a:solidFill>
                <a:cs typeface="Arial" panose="020B0604020202020204" pitchFamily="34" charset="0"/>
              </a:rPr>
              <a:t>All students, from all backgrounds, receive value for money.</a:t>
            </a:r>
          </a:p>
        </p:txBody>
      </p:sp>
      <p:sp>
        <p:nvSpPr>
          <p:cNvPr id="17" name="Rectangle 16"/>
          <p:cNvSpPr/>
          <p:nvPr/>
        </p:nvSpPr>
        <p:spPr>
          <a:xfrm>
            <a:off x="1302025" y="5053282"/>
            <a:ext cx="9482984" cy="548144"/>
          </a:xfrm>
          <a:prstGeom prst="rect">
            <a:avLst/>
          </a:prstGeom>
          <a:solidFill>
            <a:srgbClr val="00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b="1" dirty="0">
                <a:solidFill>
                  <a:prstClr val="white"/>
                </a:solidFill>
                <a:cs typeface="Arial" panose="020B0604020202020204" pitchFamily="34" charset="0"/>
              </a:rPr>
              <a:t>Value for money</a:t>
            </a:r>
          </a:p>
        </p:txBody>
      </p:sp>
      <p:sp>
        <p:nvSpPr>
          <p:cNvPr id="21" name="Slide Number Placeholder 20"/>
          <p:cNvSpPr>
            <a:spLocks noGrp="1"/>
          </p:cNvSpPr>
          <p:nvPr>
            <p:ph type="sldNum" sz="quarter" idx="12"/>
          </p:nvPr>
        </p:nvSpPr>
        <p:spPr/>
        <p:txBody>
          <a:bodyPr/>
          <a:lstStyle/>
          <a:p>
            <a:fld id="{C3F0B5DE-D8A4-4DD9-9E9F-21185395E411}" type="slidenum">
              <a:rPr lang="en-GB" smtClean="0">
                <a:solidFill>
                  <a:prstClr val="black">
                    <a:tint val="75000"/>
                  </a:prstClr>
                </a:solidFill>
              </a:rPr>
              <a:pPr/>
              <a:t>5</a:t>
            </a:fld>
            <a:endParaRPr lang="en-GB">
              <a:solidFill>
                <a:prstClr val="black">
                  <a:tint val="75000"/>
                </a:prstClr>
              </a:solidFill>
            </a:endParaRPr>
          </a:p>
        </p:txBody>
      </p:sp>
    </p:spTree>
    <p:extLst>
      <p:ext uri="{BB962C8B-B14F-4D97-AF65-F5344CB8AC3E}">
        <p14:creationId xmlns:p14="http://schemas.microsoft.com/office/powerpoint/2010/main" val="1646302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838200" y="1982804"/>
            <a:ext cx="5257800" cy="4205054"/>
          </a:xfrm>
        </p:spPr>
        <p:txBody>
          <a:bodyPr>
            <a:normAutofit/>
          </a:bodyPr>
          <a:lstStyle/>
          <a:p>
            <a:pPr marL="0" indent="0">
              <a:buNone/>
            </a:pPr>
            <a:r>
              <a:rPr lang="en-GB" sz="2400" dirty="0"/>
              <a:t>‘Our regulatory framework enables the Director for Fair Access and Participation to develop a bold new approach to supporting social mobility, and equality and diversity, through higher education. …We will be radical and ambitious to make sure we deliver on the promise of higher education as an engine for social mobility, and a gateway to a better life for </a:t>
            </a:r>
            <a:r>
              <a:rPr lang="en-US" sz="2400" dirty="0"/>
              <a:t>those who undertake it.’</a:t>
            </a:r>
            <a:endParaRPr lang="en-GB" sz="2400" dirty="0"/>
          </a:p>
        </p:txBody>
      </p:sp>
      <p:sp>
        <p:nvSpPr>
          <p:cNvPr id="2" name="Title 1"/>
          <p:cNvSpPr>
            <a:spLocks noGrp="1"/>
          </p:cNvSpPr>
          <p:nvPr>
            <p:ph type="title"/>
          </p:nvPr>
        </p:nvSpPr>
        <p:spPr/>
        <p:txBody>
          <a:bodyPr>
            <a:normAutofit/>
          </a:bodyPr>
          <a:lstStyle/>
          <a:p>
            <a:r>
              <a:rPr lang="en-GB" b="1" dirty="0" smtClean="0"/>
              <a:t>The Office for Students</a:t>
            </a:r>
            <a:endParaRPr lang="en-GB" b="1" dirty="0"/>
          </a:p>
        </p:txBody>
      </p:sp>
      <p:pic>
        <p:nvPicPr>
          <p:cNvPr id="5" name="Picture 4"/>
          <p:cNvPicPr>
            <a:picLocks noChangeAspect="1"/>
          </p:cNvPicPr>
          <p:nvPr/>
        </p:nvPicPr>
        <p:blipFill>
          <a:blip r:embed="rId3"/>
          <a:stretch>
            <a:fillRect/>
          </a:stretch>
        </p:blipFill>
        <p:spPr>
          <a:xfrm>
            <a:off x="7056794" y="2032758"/>
            <a:ext cx="2152698" cy="3038379"/>
          </a:xfrm>
          <a:prstGeom prst="rect">
            <a:avLst/>
          </a:prstGeom>
        </p:spPr>
      </p:pic>
      <p:pic>
        <p:nvPicPr>
          <p:cNvPr id="6" name="Picture 5">
            <a:extLst>
              <a:ext uri="{FF2B5EF4-FFF2-40B4-BE49-F238E27FC236}">
                <a16:creationId xmlns="" xmlns:a16="http://schemas.microsoft.com/office/drawing/2014/main" id="{915229AB-370C-454A-9063-31CD36031673}"/>
              </a:ext>
            </a:extLst>
          </p:cNvPr>
          <p:cNvPicPr>
            <a:picLocks noChangeAspect="1"/>
          </p:cNvPicPr>
          <p:nvPr/>
        </p:nvPicPr>
        <p:blipFill>
          <a:blip r:embed="rId4"/>
          <a:stretch>
            <a:fillRect/>
          </a:stretch>
        </p:blipFill>
        <p:spPr>
          <a:xfrm>
            <a:off x="9030482" y="3336808"/>
            <a:ext cx="2323318" cy="3279978"/>
          </a:xfrm>
          <a:prstGeom prst="rect">
            <a:avLst/>
          </a:prstGeom>
          <a:ln>
            <a:solidFill>
              <a:schemeClr val="accent1"/>
            </a:solidFill>
          </a:ln>
        </p:spPr>
      </p:pic>
    </p:spTree>
    <p:extLst>
      <p:ext uri="{BB962C8B-B14F-4D97-AF65-F5344CB8AC3E}">
        <p14:creationId xmlns:p14="http://schemas.microsoft.com/office/powerpoint/2010/main" val="3478733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we are trying to achieve</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10672671"/>
              </p:ext>
            </p:extLst>
          </p:nvPr>
        </p:nvGraphicFramePr>
        <p:xfrm>
          <a:off x="736257" y="1690688"/>
          <a:ext cx="10719486" cy="489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GB" dirty="0" smtClean="0"/>
              <a:t>footer</a:t>
            </a:r>
            <a:endParaRPr lang="en-GB" dirty="0"/>
          </a:p>
        </p:txBody>
      </p:sp>
      <p:graphicFrame>
        <p:nvGraphicFramePr>
          <p:cNvPr id="9" name="Diagram 8"/>
          <p:cNvGraphicFramePr/>
          <p:nvPr>
            <p:extLst/>
          </p:nvPr>
        </p:nvGraphicFramePr>
        <p:xfrm>
          <a:off x="5642919" y="2042985"/>
          <a:ext cx="906162" cy="3501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61623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1A443E-8737-4FB9-B715-E5B30A8995B2}"/>
              </a:ext>
            </a:extLst>
          </p:cNvPr>
          <p:cNvSpPr>
            <a:spLocks noGrp="1"/>
          </p:cNvSpPr>
          <p:nvPr>
            <p:ph type="title"/>
          </p:nvPr>
        </p:nvSpPr>
        <p:spPr>
          <a:xfrm>
            <a:off x="831850" y="1709738"/>
            <a:ext cx="6957483" cy="2852737"/>
          </a:xfrm>
        </p:spPr>
        <p:txBody>
          <a:bodyPr/>
          <a:lstStyle/>
          <a:p>
            <a:r>
              <a:rPr lang="en-GB" dirty="0"/>
              <a:t>Access and Participation Plans</a:t>
            </a:r>
          </a:p>
        </p:txBody>
      </p:sp>
    </p:spTree>
    <p:extLst>
      <p:ext uri="{BB962C8B-B14F-4D97-AF65-F5344CB8AC3E}">
        <p14:creationId xmlns:p14="http://schemas.microsoft.com/office/powerpoint/2010/main" val="2335567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D375A3B8-2641-4C4A-BC01-9686B01F1ADF}"/>
              </a:ext>
            </a:extLst>
          </p:cNvPr>
          <p:cNvSpPr>
            <a:spLocks noGrp="1"/>
          </p:cNvSpPr>
          <p:nvPr>
            <p:ph type="title"/>
          </p:nvPr>
        </p:nvSpPr>
        <p:spPr/>
        <p:txBody>
          <a:bodyPr/>
          <a:lstStyle/>
          <a:p>
            <a:r>
              <a:rPr lang="en-GB" dirty="0">
                <a:solidFill>
                  <a:srgbClr val="002060"/>
                </a:solidFill>
              </a:rPr>
              <a:t>What is an access and participation plan?</a:t>
            </a:r>
            <a:endParaRPr lang="en-GB" dirty="0"/>
          </a:p>
        </p:txBody>
      </p:sp>
      <p:sp>
        <p:nvSpPr>
          <p:cNvPr id="5" name="Content Placeholder 4">
            <a:extLst>
              <a:ext uri="{FF2B5EF4-FFF2-40B4-BE49-F238E27FC236}">
                <a16:creationId xmlns="" xmlns:a16="http://schemas.microsoft.com/office/drawing/2014/main" id="{5913D0A5-E92F-45C2-B48D-2F169E93158F}"/>
              </a:ext>
            </a:extLst>
          </p:cNvPr>
          <p:cNvSpPr>
            <a:spLocks noGrp="1"/>
          </p:cNvSpPr>
          <p:nvPr>
            <p:ph idx="1"/>
          </p:nvPr>
        </p:nvSpPr>
        <p:spPr>
          <a:xfrm>
            <a:off x="918633" y="1588538"/>
            <a:ext cx="10273149" cy="4028536"/>
          </a:xfrm>
        </p:spPr>
        <p:txBody>
          <a:bodyPr>
            <a:normAutofit/>
          </a:bodyPr>
          <a:lstStyle/>
          <a:p>
            <a:pPr>
              <a:lnSpc>
                <a:spcPts val="2400"/>
              </a:lnSpc>
              <a:spcBef>
                <a:spcPts val="600"/>
              </a:spcBef>
              <a:buClr>
                <a:srgbClr val="2D5596"/>
              </a:buClr>
            </a:pPr>
            <a:r>
              <a:rPr lang="en-GB" b="1" dirty="0">
                <a:solidFill>
                  <a:srgbClr val="002060"/>
                </a:solidFill>
              </a:rPr>
              <a:t>Access and participation plans </a:t>
            </a:r>
            <a:r>
              <a:rPr lang="en-GB" dirty="0">
                <a:solidFill>
                  <a:srgbClr val="002060"/>
                </a:solidFill>
              </a:rPr>
              <a:t>set out how higher education providers will improve equality of opportunity for underrepresented groups to access, succeed in and progress from higher education</a:t>
            </a:r>
          </a:p>
          <a:p>
            <a:pPr>
              <a:lnSpc>
                <a:spcPts val="2400"/>
              </a:lnSpc>
              <a:buClr>
                <a:srgbClr val="2D5596"/>
              </a:buClr>
            </a:pPr>
            <a:r>
              <a:rPr lang="en-GB" dirty="0">
                <a:solidFill>
                  <a:srgbClr val="002060"/>
                </a:solidFill>
              </a:rPr>
              <a:t>Requirement of registration with the OfS for certain categories of higher education provider</a:t>
            </a:r>
          </a:p>
          <a:p>
            <a:pPr>
              <a:lnSpc>
                <a:spcPts val="2400"/>
              </a:lnSpc>
              <a:buClr>
                <a:srgbClr val="2D5596"/>
              </a:buClr>
            </a:pPr>
            <a:r>
              <a:rPr lang="en-GB" dirty="0">
                <a:solidFill>
                  <a:srgbClr val="002060"/>
                </a:solidFill>
              </a:rPr>
              <a:t>Includes:</a:t>
            </a:r>
          </a:p>
          <a:p>
            <a:pPr lvl="1">
              <a:lnSpc>
                <a:spcPts val="2400"/>
              </a:lnSpc>
              <a:spcBef>
                <a:spcPts val="600"/>
              </a:spcBef>
              <a:buClr>
                <a:srgbClr val="2D5596"/>
              </a:buClr>
            </a:pPr>
            <a:r>
              <a:rPr lang="en-GB" dirty="0">
                <a:solidFill>
                  <a:srgbClr val="002060"/>
                </a:solidFill>
              </a:rPr>
              <a:t>provider’s ambition for change</a:t>
            </a:r>
          </a:p>
          <a:p>
            <a:pPr lvl="1">
              <a:lnSpc>
                <a:spcPts val="2400"/>
              </a:lnSpc>
              <a:spcBef>
                <a:spcPts val="600"/>
              </a:spcBef>
              <a:buClr>
                <a:srgbClr val="2D5596"/>
              </a:buClr>
            </a:pPr>
            <a:r>
              <a:rPr lang="en-GB" dirty="0">
                <a:solidFill>
                  <a:srgbClr val="002060"/>
                </a:solidFill>
              </a:rPr>
              <a:t>measures put in place to achieve that change</a:t>
            </a:r>
          </a:p>
          <a:p>
            <a:pPr lvl="1">
              <a:lnSpc>
                <a:spcPts val="2400"/>
              </a:lnSpc>
              <a:spcBef>
                <a:spcPts val="600"/>
              </a:spcBef>
              <a:buClr>
                <a:srgbClr val="2D5596"/>
              </a:buClr>
            </a:pPr>
            <a:r>
              <a:rPr lang="en-GB" dirty="0">
                <a:solidFill>
                  <a:srgbClr val="002060"/>
                </a:solidFill>
              </a:rPr>
              <a:t>Targets</a:t>
            </a:r>
          </a:p>
          <a:p>
            <a:pPr lvl="1">
              <a:lnSpc>
                <a:spcPts val="2400"/>
              </a:lnSpc>
              <a:spcBef>
                <a:spcPts val="600"/>
              </a:spcBef>
              <a:buClr>
                <a:srgbClr val="2D5596"/>
              </a:buClr>
            </a:pPr>
            <a:r>
              <a:rPr lang="en-GB" dirty="0">
                <a:solidFill>
                  <a:srgbClr val="002060"/>
                </a:solidFill>
              </a:rPr>
              <a:t>investment made to deliver plan</a:t>
            </a:r>
          </a:p>
        </p:txBody>
      </p:sp>
    </p:spTree>
    <p:extLst>
      <p:ext uri="{BB962C8B-B14F-4D97-AF65-F5344CB8AC3E}">
        <p14:creationId xmlns:p14="http://schemas.microsoft.com/office/powerpoint/2010/main" val="4109423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S0618831630-002_OFS_PPT_TEMPLATE_v8_BASIC" id="{3FCF91B6-8B46-4176-9BCB-4FDAEEAFB438}" vid="{3511E508-330D-41E9-9565-AA86BC562A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467</TotalTime>
  <Words>3209</Words>
  <Application>Microsoft Office PowerPoint</Application>
  <PresentationFormat>Widescreen</PresentationFormat>
  <Paragraphs>437</Paragraphs>
  <Slides>30</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-apple-system-font</vt:lpstr>
      <vt:lpstr>Arial</vt:lpstr>
      <vt:lpstr>Calibri</vt:lpstr>
      <vt:lpstr>Calibri Light</vt:lpstr>
      <vt:lpstr>Times New Roman</vt:lpstr>
      <vt:lpstr>Wingdings</vt:lpstr>
      <vt:lpstr>Office Theme</vt:lpstr>
      <vt:lpstr>Worksheet</vt:lpstr>
      <vt:lpstr>Taking an intersectional approach to Access &amp; Participation Plans</vt:lpstr>
      <vt:lpstr>HERA 2017 (1)</vt:lpstr>
      <vt:lpstr>HERA 2017 (2)  </vt:lpstr>
      <vt:lpstr>Our mission statement</vt:lpstr>
      <vt:lpstr>We aim to ensure that…</vt:lpstr>
      <vt:lpstr>The Office for Students</vt:lpstr>
      <vt:lpstr>What we are trying to achieve</vt:lpstr>
      <vt:lpstr>Access and Participation Plans</vt:lpstr>
      <vt:lpstr>What is an access and participation plan?</vt:lpstr>
      <vt:lpstr>Target groups</vt:lpstr>
      <vt:lpstr>Entrants from low participation neighbourhoods (POLAR4) since 2006-07  </vt:lpstr>
      <vt:lpstr>Entrants from low participation neighbourhoods (POLAR4) in high tariff universities since 2006-07  </vt:lpstr>
      <vt:lpstr>Other target groups</vt:lpstr>
      <vt:lpstr>A new approach to regulating access and participation</vt:lpstr>
      <vt:lpstr>The OfS’s Key Performance Measures We have set targets to eliminate:</vt:lpstr>
      <vt:lpstr>Access to HE - Disability</vt:lpstr>
      <vt:lpstr>Non-continuation - Disability</vt:lpstr>
      <vt:lpstr>Attainment: Ethnicity</vt:lpstr>
      <vt:lpstr>Gender identity of HE students</vt:lpstr>
      <vt:lpstr>Sexual orientation of HE students</vt:lpstr>
      <vt:lpstr>How does equality and diversity feature in access and participation plans?</vt:lpstr>
      <vt:lpstr>What do we mean by ‘intersectional’?</vt:lpstr>
      <vt:lpstr>How does an intersectional analysis inform APPs?</vt:lpstr>
      <vt:lpstr>Exploring intersectional data</vt:lpstr>
      <vt:lpstr>Government’s Index of Multiple Deprivation</vt:lpstr>
      <vt:lpstr>UCAS Multiple Equality Measure (MEM)</vt:lpstr>
      <vt:lpstr>How does the MEM work?</vt:lpstr>
      <vt:lpstr>The MEM in practice</vt:lpstr>
      <vt:lpstr>OfS Data</vt:lpstr>
      <vt:lpstr>PowerPoint Presentation</vt:lpstr>
    </vt:vector>
  </TitlesOfParts>
  <Company>HEFCE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an intersectional approach to Access &amp; Participation Plans</dc:title>
  <dc:creator>Amy Norton</dc:creator>
  <cp:lastModifiedBy>Amy Norton</cp:lastModifiedBy>
  <cp:revision>16</cp:revision>
  <cp:lastPrinted>2018-06-08T12:48:38Z</cp:lastPrinted>
  <dcterms:created xsi:type="dcterms:W3CDTF">2019-06-12T15:05:01Z</dcterms:created>
  <dcterms:modified xsi:type="dcterms:W3CDTF">2019-06-13T16:17:09Z</dcterms:modified>
</cp:coreProperties>
</file>