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F9FB9-EBE3-40A8-B66B-BDDBAF7B3408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9A17-EE83-43D5-B016-FB6C1903E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9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https://assets.publishing.service.gov.uk/government/uploads/system/uploads/attachment_data/file/791271/family-resources-survey-2017-18.pdf </a:t>
            </a:r>
          </a:p>
          <a:p>
            <a:r>
              <a:rPr lang="en-GB" dirty="0" smtClean="0"/>
              <a:t>https://www.hesa.ac.uk/news/24-01-2019/sb253-higher-education-staff-statistics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9A17-EE83-43D5-B016-FB6C1903EB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3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3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1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4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8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D8DD-E1E6-4F1E-94E5-E8D1F09C63A3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8227-404A-482A-9C82-126A92E12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40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94324"/>
            <a:ext cx="7353300" cy="2387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Intersectionalities in Higher 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91075"/>
            <a:ext cx="8401050" cy="1655762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David Ruebain</a:t>
            </a:r>
          </a:p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Chief Executive Officer</a:t>
            </a:r>
          </a:p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Conservatoire for Dance and Drama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" y="0"/>
            <a:ext cx="12182474" cy="812164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2963" y="6223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Questions, comments, thoughts?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525" y="45085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 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525" y="4214812"/>
            <a:ext cx="7877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chemeClr val="bg1"/>
                </a:solidFill>
              </a:rPr>
              <a:t>Where are the major areas of underrepresentation in higher education?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84175"/>
            <a:ext cx="10515600" cy="1325563"/>
          </a:xfrm>
        </p:spPr>
        <p:txBody>
          <a:bodyPr/>
          <a:lstStyle/>
          <a:p>
            <a:r>
              <a:rPr lang="en-GB" dirty="0" smtClean="0"/>
              <a:t>HE leadership demographics – disability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Managers,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directors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senior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officials in HE (non-academic and academic)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/>
              <a:t>Known disability </a:t>
            </a:r>
            <a:r>
              <a:rPr lang="en-GB" dirty="0" smtClean="0"/>
              <a:t>– 4.6%</a:t>
            </a:r>
            <a:endParaRPr lang="en-GB" dirty="0"/>
          </a:p>
          <a:p>
            <a:r>
              <a:rPr lang="en-GB" dirty="0"/>
              <a:t>No known disability </a:t>
            </a:r>
            <a:r>
              <a:rPr lang="en-GB" dirty="0" smtClean="0"/>
              <a:t>– 95.4%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Gov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UK national statistics: Declared disability = 21% </a:t>
            </a:r>
          </a:p>
          <a:p>
            <a:r>
              <a:rPr lang="en-GB" dirty="0" smtClean="0"/>
              <a:t>State pension age adults – 44%</a:t>
            </a:r>
          </a:p>
          <a:p>
            <a:r>
              <a:rPr lang="en-GB" dirty="0" smtClean="0"/>
              <a:t>Working-age adults – 18%</a:t>
            </a:r>
          </a:p>
          <a:p>
            <a:r>
              <a:rPr lang="en-GB" dirty="0" smtClean="0"/>
              <a:t>Children – 8 %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2200" i="1" dirty="0" smtClean="0"/>
              <a:t>Sources – HESA Staff Statistics 2017/18; </a:t>
            </a:r>
            <a:r>
              <a:rPr lang="en-GB" sz="2200" i="1" dirty="0" err="1" smtClean="0"/>
              <a:t>Gov</a:t>
            </a:r>
            <a:r>
              <a:rPr lang="en-GB" sz="2200" i="1" dirty="0" smtClean="0"/>
              <a:t> UK Family Resources Survey 2017/18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6174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staff demographics – LGBTQ+</a:t>
            </a:r>
            <a:endParaRPr lang="en-GB" dirty="0"/>
          </a:p>
        </p:txBody>
      </p:sp>
      <p:graphicFrame>
        <p:nvGraphicFramePr>
          <p:cNvPr id="198" name="Table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11997"/>
              </p:ext>
            </p:extLst>
          </p:nvPr>
        </p:nvGraphicFramePr>
        <p:xfrm>
          <a:off x="944218" y="3151740"/>
          <a:ext cx="7215808" cy="3260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565171">
                  <a:extLst>
                    <a:ext uri="{9D8B030D-6E8A-4147-A177-3AD203B41FA5}">
                      <a16:colId xmlns:a16="http://schemas.microsoft.com/office/drawing/2014/main" val="3458430694"/>
                    </a:ext>
                  </a:extLst>
                </a:gridCol>
                <a:gridCol w="1953519">
                  <a:extLst>
                    <a:ext uri="{9D8B030D-6E8A-4147-A177-3AD203B41FA5}">
                      <a16:colId xmlns:a16="http://schemas.microsoft.com/office/drawing/2014/main" val="3917708080"/>
                    </a:ext>
                  </a:extLst>
                </a:gridCol>
                <a:gridCol w="1697118">
                  <a:extLst>
                    <a:ext uri="{9D8B030D-6E8A-4147-A177-3AD203B41FA5}">
                      <a16:colId xmlns:a16="http://schemas.microsoft.com/office/drawing/2014/main" val="2497630341"/>
                    </a:ext>
                  </a:extLst>
                </a:gridCol>
              </a:tblGrid>
              <a:tr h="456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Staff returning data 2016-17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961938"/>
                  </a:ext>
                </a:extLst>
              </a:tr>
              <a:tr h="34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B</a:t>
                      </a:r>
                      <a:r>
                        <a:rPr lang="en-US" sz="2000" spc="-1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10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x</a:t>
                      </a:r>
                      <a:r>
                        <a:rPr lang="en-US" sz="2000" spc="-5" dirty="0">
                          <a:effectLst/>
                        </a:rPr>
                        <a:t>ua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2,465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1099164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</a:t>
                      </a:r>
                      <a:r>
                        <a:rPr lang="en-US" sz="2000" spc="-1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y </a:t>
                      </a:r>
                      <a:r>
                        <a:rPr lang="en-US" sz="2000" spc="-5" dirty="0">
                          <a:effectLst/>
                        </a:rPr>
                        <a:t>ma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3,905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4810570"/>
                  </a:ext>
                </a:extLst>
              </a:tr>
              <a:tr h="33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</a:t>
                      </a:r>
                      <a:r>
                        <a:rPr lang="en-US" sz="2000" spc="-1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y </a:t>
                      </a:r>
                      <a:r>
                        <a:rPr lang="en-US" sz="2000" spc="-10" dirty="0">
                          <a:effectLst/>
                        </a:rPr>
                        <a:t>w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-5" dirty="0">
                          <a:effectLst/>
                        </a:rPr>
                        <a:t>ma</a:t>
                      </a:r>
                      <a:r>
                        <a:rPr lang="en-US" sz="2000" spc="10" dirty="0">
                          <a:effectLst/>
                        </a:rPr>
                        <a:t>n/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spc="-10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spc="-10" dirty="0">
                          <a:effectLst/>
                        </a:rPr>
                        <a:t>i</a:t>
                      </a:r>
                      <a:r>
                        <a:rPr lang="en-US" sz="2000" spc="-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2,160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6946526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</a:t>
                      </a:r>
                      <a:r>
                        <a:rPr lang="en-US" sz="2000" spc="-5">
                          <a:effectLst/>
                        </a:rPr>
                        <a:t>e</a:t>
                      </a:r>
                      <a:r>
                        <a:rPr lang="en-US" sz="2000" spc="-15">
                          <a:effectLst/>
                        </a:rPr>
                        <a:t>t</a:t>
                      </a:r>
                      <a:r>
                        <a:rPr lang="en-US" sz="2000" spc="-5">
                          <a:effectLst/>
                        </a:rPr>
                        <a:t>e</a:t>
                      </a:r>
                      <a:r>
                        <a:rPr lang="en-US" sz="2000" spc="-15">
                          <a:effectLst/>
                        </a:rPr>
                        <a:t>r</a:t>
                      </a:r>
                      <a:r>
                        <a:rPr lang="en-US" sz="2000" spc="-5">
                          <a:effectLst/>
                        </a:rPr>
                        <a:t>o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10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x</a:t>
                      </a:r>
                      <a:r>
                        <a:rPr lang="en-US" sz="2000" spc="-5">
                          <a:effectLst/>
                        </a:rPr>
                        <a:t>ual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156,115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37.2%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8030009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2000" spc="15">
                          <a:effectLst/>
                        </a:rPr>
                        <a:t>O</a:t>
                      </a:r>
                      <a:r>
                        <a:rPr lang="en-US" sz="2000" spc="-5">
                          <a:effectLst/>
                        </a:rPr>
                        <a:t>t</a:t>
                      </a:r>
                      <a:r>
                        <a:rPr lang="en-US" sz="2000">
                          <a:effectLst/>
                        </a:rPr>
                        <a:t>h</a:t>
                      </a:r>
                      <a:r>
                        <a:rPr lang="en-US" sz="2000" spc="-5">
                          <a:effectLst/>
                        </a:rPr>
                        <a:t>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1,535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6950872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</a:rPr>
                        <a:t>I</a:t>
                      </a:r>
                      <a:r>
                        <a:rPr lang="en-US" sz="2000" spc="-5" dirty="0">
                          <a:effectLst/>
                        </a:rPr>
                        <a:t>n</a:t>
                      </a:r>
                      <a:r>
                        <a:rPr lang="en-US" sz="2000" spc="-10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5" dirty="0">
                          <a:effectLst/>
                        </a:rPr>
                        <a:t>m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-5" dirty="0">
                          <a:effectLst/>
                        </a:rPr>
                        <a:t>ti</a:t>
                      </a:r>
                      <a:r>
                        <a:rPr lang="en-US" sz="2000" dirty="0">
                          <a:effectLst/>
                        </a:rPr>
                        <a:t>on </a:t>
                      </a:r>
                      <a:r>
                        <a:rPr lang="en-US" sz="2000" spc="-10" dirty="0">
                          <a:effectLst/>
                        </a:rPr>
                        <a:t>r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spc="10" dirty="0">
                          <a:effectLst/>
                        </a:rPr>
                        <a:t>f</a:t>
                      </a:r>
                      <a:r>
                        <a:rPr lang="en-US" sz="2000" spc="-10" dirty="0">
                          <a:effectLst/>
                        </a:rPr>
                        <a:t>u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10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41,515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3589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9000364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spc="-5" dirty="0">
                          <a:effectLst/>
                        </a:rPr>
                        <a:t>lan</a:t>
                      </a: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212,015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403421"/>
                  </a:ext>
                </a:extLst>
              </a:tr>
              <a:tr h="3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2000" spc="-65" dirty="0">
                          <a:effectLst/>
                        </a:rPr>
                        <a:t>T</a:t>
                      </a:r>
                      <a:r>
                        <a:rPr lang="en-US" sz="2000" spc="-10" dirty="0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319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419,710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2319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691095"/>
                  </a:ext>
                </a:extLst>
              </a:tr>
            </a:tbl>
          </a:graphicData>
        </a:graphic>
      </p:graphicFrame>
      <p:sp>
        <p:nvSpPr>
          <p:cNvPr id="199" name="TextBox 198"/>
          <p:cNvSpPr txBox="1"/>
          <p:nvPr/>
        </p:nvSpPr>
        <p:spPr>
          <a:xfrm>
            <a:off x="838200" y="1690688"/>
            <a:ext cx="1020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Equality data on LGBTQ+ representation in higher education is limited as fewer than 50% of staff return data on this characteristic. </a:t>
            </a:r>
          </a:p>
          <a:p>
            <a:r>
              <a:rPr lang="en-GB" sz="2400" i="1" dirty="0" smtClean="0"/>
              <a:t>Source: 2016/17 HESA staff return (all staff)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4068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Staff demographics – disability and LGBTQ+</a:t>
            </a:r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8325" y="3287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62520"/>
              </p:ext>
            </p:extLst>
          </p:nvPr>
        </p:nvGraphicFramePr>
        <p:xfrm>
          <a:off x="924339" y="3187201"/>
          <a:ext cx="9220202" cy="26015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2825985">
                  <a:extLst>
                    <a:ext uri="{9D8B030D-6E8A-4147-A177-3AD203B41FA5}">
                      <a16:colId xmlns:a16="http://schemas.microsoft.com/office/drawing/2014/main" val="1887102404"/>
                    </a:ext>
                  </a:extLst>
                </a:gridCol>
                <a:gridCol w="1298357">
                  <a:extLst>
                    <a:ext uri="{9D8B030D-6E8A-4147-A177-3AD203B41FA5}">
                      <a16:colId xmlns:a16="http://schemas.microsoft.com/office/drawing/2014/main" val="2246618796"/>
                    </a:ext>
                  </a:extLst>
                </a:gridCol>
                <a:gridCol w="1298357">
                  <a:extLst>
                    <a:ext uri="{9D8B030D-6E8A-4147-A177-3AD203B41FA5}">
                      <a16:colId xmlns:a16="http://schemas.microsoft.com/office/drawing/2014/main" val="565196964"/>
                    </a:ext>
                  </a:extLst>
                </a:gridCol>
                <a:gridCol w="1275673">
                  <a:extLst>
                    <a:ext uri="{9D8B030D-6E8A-4147-A177-3AD203B41FA5}">
                      <a16:colId xmlns:a16="http://schemas.microsoft.com/office/drawing/2014/main" val="784548662"/>
                    </a:ext>
                  </a:extLst>
                </a:gridCol>
                <a:gridCol w="1275673">
                  <a:extLst>
                    <a:ext uri="{9D8B030D-6E8A-4147-A177-3AD203B41FA5}">
                      <a16:colId xmlns:a16="http://schemas.microsoft.com/office/drawing/2014/main" val="3066756637"/>
                    </a:ext>
                  </a:extLst>
                </a:gridCol>
                <a:gridCol w="1246157">
                  <a:extLst>
                    <a:ext uri="{9D8B030D-6E8A-4147-A177-3AD203B41FA5}">
                      <a16:colId xmlns:a16="http://schemas.microsoft.com/office/drawing/2014/main" val="1280008068"/>
                    </a:ext>
                  </a:extLst>
                </a:gridCol>
              </a:tblGrid>
              <a:tr h="440096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0990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Non-disabled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00990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2585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Disabled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62585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1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All staff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1839393"/>
                  </a:ext>
                </a:extLst>
              </a:tr>
              <a:tr h="419140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LGBTQ+*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258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10,065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4834005"/>
                  </a:ext>
                </a:extLst>
              </a:tr>
              <a:tr h="419140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spc="-15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spc="-15" dirty="0">
                          <a:effectLst/>
                        </a:rPr>
                        <a:t>r</a:t>
                      </a:r>
                      <a:r>
                        <a:rPr lang="en-US" sz="2000" spc="-5" dirty="0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x</a:t>
                      </a:r>
                      <a:r>
                        <a:rPr lang="en-US" sz="2000" spc="-5" dirty="0">
                          <a:effectLst/>
                        </a:rPr>
                        <a:t>ual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17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147,120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811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8,995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811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156,115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2229340"/>
                  </a:ext>
                </a:extLst>
              </a:tr>
              <a:tr h="419140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US" sz="2000" spc="-10" dirty="0">
                          <a:effectLst/>
                        </a:rPr>
                        <a:t>I</a:t>
                      </a:r>
                      <a:r>
                        <a:rPr lang="en-US" sz="2000" spc="-5" dirty="0">
                          <a:effectLst/>
                        </a:rPr>
                        <a:t>n</a:t>
                      </a:r>
                      <a:r>
                        <a:rPr lang="en-US" sz="2000" spc="-10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5" dirty="0">
                          <a:effectLst/>
                        </a:rPr>
                        <a:t>m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-5" dirty="0">
                          <a:effectLst/>
                        </a:rPr>
                        <a:t>ti</a:t>
                      </a:r>
                      <a:r>
                        <a:rPr lang="en-US" sz="2000" dirty="0">
                          <a:effectLst/>
                        </a:rPr>
                        <a:t>on </a:t>
                      </a:r>
                      <a:r>
                        <a:rPr lang="en-US" sz="2000" spc="-10" dirty="0">
                          <a:effectLst/>
                        </a:rPr>
                        <a:t>r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spc="10" dirty="0">
                          <a:effectLst/>
                        </a:rPr>
                        <a:t>f</a:t>
                      </a:r>
                      <a:r>
                        <a:rPr lang="en-US" sz="2000" spc="-10" dirty="0">
                          <a:effectLst/>
                        </a:rPr>
                        <a:t>u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10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39,570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811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1,945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  <a:tab pos="11811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41,515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7857910"/>
                  </a:ext>
                </a:extLst>
              </a:tr>
              <a:tr h="419140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spc="-5" dirty="0">
                          <a:effectLst/>
                        </a:rPr>
                        <a:t>lan</a:t>
                      </a: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17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204,420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176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48.7%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811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7,595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 algn="ctr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  <a:tab pos="1181100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7112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212,015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419271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n-US" sz="2000" spc="-5" dirty="0">
                          <a:effectLst/>
                        </a:rPr>
                        <a:t>A</a:t>
                      </a:r>
                      <a:r>
                        <a:rPr lang="en-US" sz="2000" spc="-10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l </a:t>
                      </a:r>
                      <a:r>
                        <a:rPr lang="en-US" sz="2000" spc="10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ff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11176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399,910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11176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19,800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760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165" algn="l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419,710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89148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4339" y="6038114"/>
            <a:ext cx="737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*Responded as Bisexual, Gay man, Gay woman/lesbian, Other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788524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same limitations of data apply when considering the intersectionality of disabled </a:t>
            </a:r>
            <a:r>
              <a:rPr lang="en-GB" sz="2400" smtClean="0"/>
              <a:t>and LGBTQ+ </a:t>
            </a:r>
            <a:r>
              <a:rPr lang="en-GB" sz="2400" dirty="0" smtClean="0"/>
              <a:t>staff. Of respondents, the number identifying as disabled and LGBTQ+ is very small – 0.3%.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41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eadership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275" y="633413"/>
            <a:ext cx="4086225" cy="4351338"/>
          </a:xfrm>
        </p:spPr>
        <p:txBody>
          <a:bodyPr>
            <a:normAutofit fontScale="92500"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What is a ‘correct’ model of leadership?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How can the concept of ‘authentic leadership’ help to improve representation?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695" y="-1"/>
            <a:ext cx="1531088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7" y="813352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Discourse of identity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Constructed vs essential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Identity as a juxtaposition against ‘norms’ 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Who can speak for an identity or community?  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7" y="873124"/>
            <a:ext cx="10791825" cy="5546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7200" dirty="0" smtClean="0"/>
              <a:t>“I am not who you think I am. I am not who I think I am. I am who I think you think I am.”</a:t>
            </a:r>
          </a:p>
          <a:p>
            <a:pPr marL="0" indent="0">
              <a:buNone/>
            </a:pPr>
            <a:endParaRPr lang="en-GB" sz="7200" dirty="0" smtClean="0"/>
          </a:p>
          <a:p>
            <a:pPr marL="0" indent="0">
              <a:buNone/>
            </a:pPr>
            <a:r>
              <a:rPr lang="en-GB" sz="7200" dirty="0" smtClean="0"/>
              <a:t>- Charles Cooley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8766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17"/>
            <a:ext cx="12192000" cy="8136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63181"/>
            <a:ext cx="10515600" cy="1325563"/>
          </a:xfrm>
        </p:spPr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90330"/>
            <a:ext cx="54483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discourse can </a:t>
            </a:r>
            <a:br>
              <a:rPr lang="en-GB" sz="3600" dirty="0" smtClean="0"/>
            </a:br>
            <a:r>
              <a:rPr lang="en-GB" sz="3600" dirty="0" smtClean="0"/>
              <a:t>we use to improve discussion?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Non-violent communication as a tool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952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334</Words>
  <Application>Microsoft Office PowerPoint</Application>
  <PresentationFormat>Widescreen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Intersectionalities in Higher Education</vt:lpstr>
      <vt:lpstr> </vt:lpstr>
      <vt:lpstr>HE leadership demographics – disability </vt:lpstr>
      <vt:lpstr>HE staff demographics – LGBTQ+</vt:lpstr>
      <vt:lpstr>HE Staff demographics – disability and LGBTQ+</vt:lpstr>
      <vt:lpstr>Leadership</vt:lpstr>
      <vt:lpstr>Discourse of identity</vt:lpstr>
      <vt:lpstr>PowerPoint Presentation</vt:lpstr>
      <vt:lpstr>Communication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tbc</dc:title>
  <dc:creator>Emma Swift</dc:creator>
  <cp:lastModifiedBy>David Ruebain</cp:lastModifiedBy>
  <cp:revision>32</cp:revision>
  <dcterms:created xsi:type="dcterms:W3CDTF">2019-06-12T09:06:04Z</dcterms:created>
  <dcterms:modified xsi:type="dcterms:W3CDTF">2019-06-12T12:30:44Z</dcterms:modified>
</cp:coreProperties>
</file>